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326" r:id="rId5"/>
    <p:sldId id="327" r:id="rId6"/>
    <p:sldId id="2145706056" r:id="rId7"/>
    <p:sldId id="2147477701" r:id="rId8"/>
    <p:sldId id="2147477700" r:id="rId9"/>
    <p:sldId id="2145706059" r:id="rId10"/>
    <p:sldId id="346" r:id="rId11"/>
    <p:sldId id="344" r:id="rId12"/>
    <p:sldId id="2147477703" r:id="rId13"/>
    <p:sldId id="2147477702" r:id="rId14"/>
    <p:sldId id="338" r:id="rId15"/>
    <p:sldId id="339" r:id="rId16"/>
    <p:sldId id="345" r:id="rId17"/>
    <p:sldId id="2147477704" r:id="rId18"/>
    <p:sldId id="2147477705" r:id="rId19"/>
    <p:sldId id="34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>
        <p:scale>
          <a:sx n="90" d="100"/>
          <a:sy n="90" d="100"/>
        </p:scale>
        <p:origin x="12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7C185-811A-4488-8FE9-4A0F5E6917A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BDC04-A3CB-4D88-A9F6-7013163492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1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89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50FD0-C6A9-FA2A-9FE6-BF2810391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74AC0B-E53E-FA65-F09D-1CEEAFA30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9C386-B960-5867-EAA1-9EDC85F6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6DF9EC-4E35-FD98-6676-D6C8FF3C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83B7E3-A043-5E00-2AE9-2634B566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63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E3C04-E070-82DF-C476-3E903F82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B33644-2091-A2EB-C76C-57325D74D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6B6CD8-46CE-8B6D-7578-79140715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700839-8C21-C22A-D406-CFA322C2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49753-2F96-BCFF-4FB1-3E230ACC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8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E14756-C423-7CAA-B8C4-5A93CB834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365DBB-CC28-A8E4-1154-D0011976C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8FDA1-47A8-5D69-7EFB-08AFDD8E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AE7152-61F9-2ED3-B233-1FF9E48C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0BEF62-D82B-F0CB-6B7D-CEA76D60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29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7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74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64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17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79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22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2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5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6FD66-D230-7525-A12B-596C1FA4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F5867-6A9A-86CE-08E9-66B8C4263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2EFF4B-E8E0-6222-0795-A3DA357B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627BB3-51B9-158B-6381-7C17F87D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D122C9-B3D8-30D8-ABE1-FA6C4761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78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62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51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31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17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F694B-BC57-20AB-BCDE-4F99F442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09FEC6-034F-A949-531C-0D1E1556D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A91BB0-9026-493E-1CAD-0797D325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0E5ED-A910-9AB8-68DC-DC4D54FD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4D588A-4DBF-DCBC-BE61-3714F267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2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6E13D-A0A2-3EEE-04BC-74E47D36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E3C9E-E14D-AD72-AFA9-E3A893AB4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50864D-DBB5-9EA1-8238-DEBB34BB6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0E7FB3-A5A5-B84E-0A6A-631CC4E0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D5AD24-A44D-89E8-208A-F3931239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8AE5D3-2734-8301-7C12-F4AFADFD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39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E7562-40FB-DD79-59E1-2226122B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FA62EC-AEC2-DC6F-DCA4-A501A67A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4ECFFA-1BEA-10ED-7DEA-B0668EA68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8726AC-3F07-A3D2-3C65-3A2754B4D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B6DEC9-4886-F9EE-415D-0B474AAA3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16DC81-C481-4168-20E2-4727AFA2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E95978-5DE9-914B-CFC6-5AAD9FCE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E409E3-6125-BD6F-E083-5782F11C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72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9558A-8845-2E1C-1A10-9478B1F3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3D2AEF-A7F3-36CB-7D3F-79177B6C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AB471F-43CF-3320-CEE9-8534FC2A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587CB2-F3FA-9C07-03C0-03F00AA1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ED1837-1E9C-5CE9-19B6-D3E488F9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DADC24-DE81-1DFB-2792-73E85DDD7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CE2B8-A31A-33C5-1C3F-D2FFF401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3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EAECC-91C7-1964-DF50-C3781410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2BB426-E0F5-842A-3A16-0463B472D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DB1EAB-7D72-ABAC-F079-00ECBF267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96344B-6D17-A048-5190-60CA6C13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0CEBCD-1F7A-A9D4-655F-71E404C4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34E616-4A09-A0C2-7FA4-92CD256D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47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FD64C-1E33-A421-8051-8E563D97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CC4D8C-98A3-5182-E9A7-BE39D7314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6CD119-92B9-7DCD-D170-A6276FAE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F4AC02-77BD-3E22-0135-E335917D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C1B94C-EAD3-1B20-C7DB-2E83EC96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E02B9C-EA1D-FF02-C347-3C82646B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5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B64803-A89F-CCEB-C0B0-B97C63F4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A5DA82-2294-F446-10D3-CAF2D711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E9A468-D240-9F1C-FB48-0DE8C7475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8BEBEC-6C66-4642-AED3-7FF68F25A5EE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FFEAA9-69C4-7F97-A9BE-8185B952E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3F5FE8-35A6-19FC-CA90-A0ABD6836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9170D0-7B3B-4605-9F54-A6842959A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90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8C9F-84A8-4223-B2B3-F7A1D9B562D0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5E430-A60F-40FD-92D8-15D951F93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06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nowledge-base.inspire.ec.europa.eu/index_en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nowledge-base.inspire.ec.europa.eu/index_en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nowledge-base.inspire.ec.europa.eu/index_en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nowledge-base.inspire.ec.europa.eu/index_en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.ec.europa.eu/sites/default/files/inspire2020_greendataspace_hvds_and_eu_data_strategy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eurogeographics.org/news/high-value-dataset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ur-lex.europa.eu/legal-content/EN/TXT/?qid=1561563110433&amp;uri=CELEX:32019L10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.it/en/" TargetMode="External"/><Relationship Id="rId7" Type="http://schemas.openxmlformats.org/officeDocument/2006/relationships/hyperlink" Target="https://en.ilmatieteenlaitos.fi/" TargetMode="External"/><Relationship Id="rId2" Type="http://schemas.openxmlformats.org/officeDocument/2006/relationships/hyperlink" Target="https://ec.europa.eu/info/funding-tenders/opportunities/portal/screen/opportunities/topic-details/digital-2022-cloud-ai-02-open-ai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eurogeographics.org/news/project-launched-to-prototype-large-scale-high-value-pan-european-datasets/" TargetMode="External"/><Relationship Id="rId5" Type="http://schemas.openxmlformats.org/officeDocument/2006/relationships/hyperlink" Target="https://eurogeographics.org/" TargetMode="External"/><Relationship Id="rId4" Type="http://schemas.openxmlformats.org/officeDocument/2006/relationships/hyperlink" Target="https://www.vliz.be/e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EN/legal-content/summary/the-eu-s-infrastructure-for-spatial-information-inspire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knowledge-base.inspire.ec.europa.eu/news-and-publications/news-delete/new-jrc-report-green-deal-data-sharing-2024-10-30_en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idee.es/resources/presentaciones/JIIDE23/presentaciones/00_Apresentacao_JIIDE2023.pdf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knowledge-base.inspire.ec.europa.eu/index_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estination-earth.eu/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2D375-69DD-60CB-5431-ADBF9DD7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Simpl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and</a:t>
            </a:r>
            <a:br>
              <a:rPr lang="fr-FR" dirty="0"/>
            </a:br>
            <a:r>
              <a:rPr lang="fr-FR" dirty="0" err="1"/>
              <a:t>Georeferenced</a:t>
            </a:r>
            <a:r>
              <a:rPr lang="fr-FR" dirty="0"/>
              <a:t> data (X, Y, Z, t)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BD08CE-FDBD-45C2-4AA0-F86819C90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  <a:p>
            <a:r>
              <a:rPr lang="fr-FR" dirty="0"/>
              <a:t>20 </a:t>
            </a:r>
            <a:r>
              <a:rPr lang="fr-FR" dirty="0" err="1"/>
              <a:t>December</a:t>
            </a:r>
            <a:r>
              <a:rPr lang="fr-FR" dirty="0"/>
              <a:t> 2024</a:t>
            </a:r>
          </a:p>
          <a:p>
            <a:endParaRPr lang="fr-FR" dirty="0"/>
          </a:p>
          <a:p>
            <a:r>
              <a:rPr lang="fr-FR" dirty="0"/>
              <a:t>Ludovic Augé (Alt239)</a:t>
            </a:r>
          </a:p>
          <a:p>
            <a:r>
              <a:rPr lang="en-US" dirty="0"/>
              <a:t>Dr. Antti Jakobsson* (Location Innovation Hub - National Land Survey of Finland)</a:t>
            </a:r>
          </a:p>
          <a:p>
            <a:r>
              <a:rPr lang="en-US" dirty="0"/>
              <a:t>Emmanuel Mondon* (AdviceGEO)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2105AD-742E-D83C-2664-81A975B5D18B}"/>
              </a:ext>
            </a:extLst>
          </p:cNvPr>
          <p:cNvSpPr txBox="1"/>
          <p:nvPr/>
        </p:nvSpPr>
        <p:spPr>
          <a:xfrm>
            <a:off x="7884695" y="6488668"/>
            <a:ext cx="4307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* Co-leads of Gaia-X Location </a:t>
            </a:r>
            <a:r>
              <a:rPr lang="fr-FR" sz="1400" i="1" dirty="0" err="1"/>
              <a:t>Ecosystem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54523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88167-8FFC-C3A4-290F-73E3D118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avec coins arrondis en diagonale 11"/>
          <p:cNvSpPr/>
          <p:nvPr/>
        </p:nvSpPr>
        <p:spPr>
          <a:xfrm>
            <a:off x="1162594" y="39186"/>
            <a:ext cx="10371909" cy="2495006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European 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513" y="564967"/>
            <a:ext cx="9188069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9F656-AA47-5834-B6C8-E068EAB57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4EC48-BF27-E67D-3598-45D203121797}"/>
              </a:ext>
            </a:extLst>
          </p:cNvPr>
          <p:cNvSpPr/>
          <p:nvPr/>
        </p:nvSpPr>
        <p:spPr>
          <a:xfrm>
            <a:off x="242048" y="4598066"/>
            <a:ext cx="9241718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geospatial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6A6B04-6216-E80C-FE25-486C8B4D8912}"/>
              </a:ext>
            </a:extLst>
          </p:cNvPr>
          <p:cNvSpPr/>
          <p:nvPr/>
        </p:nvSpPr>
        <p:spPr>
          <a:xfrm>
            <a:off x="6562164" y="5745549"/>
            <a:ext cx="5558117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581496-3681-DF5A-CA35-980C435ECEEC}"/>
              </a:ext>
            </a:extLst>
          </p:cNvPr>
          <p:cNvSpPr/>
          <p:nvPr/>
        </p:nvSpPr>
        <p:spPr>
          <a:xfrm>
            <a:off x="8305805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SatNav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9B4C66-605C-05B5-56DC-53C8FC07655A}"/>
              </a:ext>
            </a:extLst>
          </p:cNvPr>
          <p:cNvSpPr/>
          <p:nvPr/>
        </p:nvSpPr>
        <p:spPr>
          <a:xfrm>
            <a:off x="7160564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C3AB23-B1E2-0037-EDEA-2FDE4F5FB732}"/>
              </a:ext>
            </a:extLst>
          </p:cNvPr>
          <p:cNvSpPr/>
          <p:nvPr/>
        </p:nvSpPr>
        <p:spPr>
          <a:xfrm>
            <a:off x="10502152" y="5244396"/>
            <a:ext cx="1093694" cy="797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SatCom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180D20-4370-38C4-458C-FB6D763C6AA5}"/>
              </a:ext>
            </a:extLst>
          </p:cNvPr>
          <p:cNvSpPr/>
          <p:nvPr/>
        </p:nvSpPr>
        <p:spPr>
          <a:xfrm>
            <a:off x="4002738" y="5745549"/>
            <a:ext cx="2492191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87E755-BEF8-A4B5-0641-05495E7F67F4}"/>
              </a:ext>
            </a:extLst>
          </p:cNvPr>
          <p:cNvSpPr/>
          <p:nvPr/>
        </p:nvSpPr>
        <p:spPr>
          <a:xfrm>
            <a:off x="1237127" y="5745549"/>
            <a:ext cx="2698375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94666A-B019-4491-55FE-19D97702DC0B}"/>
              </a:ext>
            </a:extLst>
          </p:cNvPr>
          <p:cNvSpPr/>
          <p:nvPr/>
        </p:nvSpPr>
        <p:spPr>
          <a:xfrm>
            <a:off x="5939123" y="5216630"/>
            <a:ext cx="1169895" cy="797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Geodesy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087BAD3-2B61-1B88-C8CE-641C052D5A7B}"/>
              </a:ext>
            </a:extLst>
          </p:cNvPr>
          <p:cNvSpPr txBox="1"/>
          <p:nvPr/>
        </p:nvSpPr>
        <p:spPr>
          <a:xfrm>
            <a:off x="295835" y="4553241"/>
            <a:ext cx="27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Location relative to Earth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thematic characteristics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B9D0EC-9E49-5759-855D-642388A5B56C}"/>
              </a:ext>
            </a:extLst>
          </p:cNvPr>
          <p:cNvSpPr/>
          <p:nvPr/>
        </p:nvSpPr>
        <p:spPr>
          <a:xfrm>
            <a:off x="1900518" y="5244397"/>
            <a:ext cx="1878103" cy="7978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Photogrammetry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3C89BC-71AB-0DB0-16A1-AED7A4B9351C}"/>
              </a:ext>
            </a:extLst>
          </p:cNvPr>
          <p:cNvSpPr/>
          <p:nvPr/>
        </p:nvSpPr>
        <p:spPr>
          <a:xfrm>
            <a:off x="4701993" y="5216630"/>
            <a:ext cx="1169895" cy="7978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9DA3EA6C-204A-631B-6ED5-0E71D65C5462}"/>
              </a:ext>
            </a:extLst>
          </p:cNvPr>
          <p:cNvSpPr/>
          <p:nvPr/>
        </p:nvSpPr>
        <p:spPr>
          <a:xfrm>
            <a:off x="8982074" y="4105275"/>
            <a:ext cx="2170023" cy="1405215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54921-33D4-6DAC-B3C4-68EA4FB82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02A118-7B22-C252-A746-0CA338C92639}"/>
              </a:ext>
            </a:extLst>
          </p:cNvPr>
          <p:cNvSpPr/>
          <p:nvPr/>
        </p:nvSpPr>
        <p:spPr>
          <a:xfrm>
            <a:off x="242048" y="4598066"/>
            <a:ext cx="9241718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geospatial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E28093-C178-FC6B-C889-7E9DF10D52F6}"/>
              </a:ext>
            </a:extLst>
          </p:cNvPr>
          <p:cNvSpPr/>
          <p:nvPr/>
        </p:nvSpPr>
        <p:spPr>
          <a:xfrm>
            <a:off x="6562164" y="5745549"/>
            <a:ext cx="5558117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0E8694-0833-2BDD-D26F-12DBA07302A8}"/>
              </a:ext>
            </a:extLst>
          </p:cNvPr>
          <p:cNvSpPr/>
          <p:nvPr/>
        </p:nvSpPr>
        <p:spPr>
          <a:xfrm>
            <a:off x="8305805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SatNav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1EE7F2-9389-993D-95A4-5FD9E476FF90}"/>
              </a:ext>
            </a:extLst>
          </p:cNvPr>
          <p:cNvSpPr/>
          <p:nvPr/>
        </p:nvSpPr>
        <p:spPr>
          <a:xfrm>
            <a:off x="7160564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A1FD67-D506-28E9-1228-06DFC9F1F4AE}"/>
              </a:ext>
            </a:extLst>
          </p:cNvPr>
          <p:cNvSpPr/>
          <p:nvPr/>
        </p:nvSpPr>
        <p:spPr>
          <a:xfrm>
            <a:off x="10502152" y="5244396"/>
            <a:ext cx="1093694" cy="797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SatCom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46C27F-1A06-498F-0B07-942179ADA6FE}"/>
              </a:ext>
            </a:extLst>
          </p:cNvPr>
          <p:cNvSpPr/>
          <p:nvPr/>
        </p:nvSpPr>
        <p:spPr>
          <a:xfrm>
            <a:off x="4002738" y="5745549"/>
            <a:ext cx="2492191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9E0C90-771F-C3E1-8AB5-9D9480918DCF}"/>
              </a:ext>
            </a:extLst>
          </p:cNvPr>
          <p:cNvSpPr/>
          <p:nvPr/>
        </p:nvSpPr>
        <p:spPr>
          <a:xfrm>
            <a:off x="1237127" y="5745549"/>
            <a:ext cx="2698375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90E253-3A0D-E864-1660-C645262BD234}"/>
              </a:ext>
            </a:extLst>
          </p:cNvPr>
          <p:cNvSpPr/>
          <p:nvPr/>
        </p:nvSpPr>
        <p:spPr>
          <a:xfrm>
            <a:off x="5939123" y="5216630"/>
            <a:ext cx="1169895" cy="797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Geodesy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90DAB97-335B-14D9-EFF4-B16B60581E5B}"/>
              </a:ext>
            </a:extLst>
          </p:cNvPr>
          <p:cNvSpPr txBox="1"/>
          <p:nvPr/>
        </p:nvSpPr>
        <p:spPr>
          <a:xfrm>
            <a:off x="295835" y="4553241"/>
            <a:ext cx="27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Location relative to Earth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thematic characteristics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554621-5A46-B282-2CCA-CF86AA233ABF}"/>
              </a:ext>
            </a:extLst>
          </p:cNvPr>
          <p:cNvSpPr/>
          <p:nvPr/>
        </p:nvSpPr>
        <p:spPr>
          <a:xfrm>
            <a:off x="1900518" y="5244397"/>
            <a:ext cx="1878103" cy="7978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Photogrammetry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455442-EDEC-FDA1-199A-19116FBB69A9}"/>
              </a:ext>
            </a:extLst>
          </p:cNvPr>
          <p:cNvSpPr/>
          <p:nvPr/>
        </p:nvSpPr>
        <p:spPr>
          <a:xfrm>
            <a:off x="4701993" y="5216630"/>
            <a:ext cx="1169895" cy="7978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25533404-FB1A-7C9A-E5AC-1DABF3AA495D}"/>
              </a:ext>
            </a:extLst>
          </p:cNvPr>
          <p:cNvSpPr/>
          <p:nvPr/>
        </p:nvSpPr>
        <p:spPr>
          <a:xfrm>
            <a:off x="8982074" y="4105275"/>
            <a:ext cx="2170023" cy="1405215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avec coins arrondis en diagonale 11">
            <a:extLst>
              <a:ext uri="{FF2B5EF4-FFF2-40B4-BE49-F238E27FC236}">
                <a16:creationId xmlns:a16="http://schemas.microsoft.com/office/drawing/2014/main" id="{67A06726-0BAE-59E7-80A7-BEAECE866905}"/>
              </a:ext>
            </a:extLst>
          </p:cNvPr>
          <p:cNvSpPr/>
          <p:nvPr/>
        </p:nvSpPr>
        <p:spPr>
          <a:xfrm>
            <a:off x="1162594" y="39186"/>
            <a:ext cx="10371909" cy="2495006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European 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BC8F941-90E1-5F17-8110-79E5444929A0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513" y="564967"/>
            <a:ext cx="9188069" cy="18745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09D04E0-7F0F-EE38-FF00-F006265C9B34}"/>
              </a:ext>
            </a:extLst>
          </p:cNvPr>
          <p:cNvSpPr txBox="1"/>
          <p:nvPr/>
        </p:nvSpPr>
        <p:spPr>
          <a:xfrm>
            <a:off x="3935502" y="2969537"/>
            <a:ext cx="4194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How can </a:t>
            </a:r>
            <a:r>
              <a:rPr lang="fr-FR" sz="3600" b="1" dirty="0" err="1">
                <a:solidFill>
                  <a:srgbClr val="FF0000"/>
                </a:solidFill>
              </a:rPr>
              <a:t>we</a:t>
            </a:r>
            <a:r>
              <a:rPr lang="fr-FR" sz="3600" b="1" dirty="0">
                <a:solidFill>
                  <a:srgbClr val="FF0000"/>
                </a:solidFill>
              </a:rPr>
              <a:t> bridge the 2 </a:t>
            </a:r>
            <a:r>
              <a:rPr lang="fr-FR" sz="3600" b="1" dirty="0" err="1">
                <a:solidFill>
                  <a:srgbClr val="FF0000"/>
                </a:solidFill>
              </a:rPr>
              <a:t>worlds</a:t>
            </a:r>
            <a:r>
              <a:rPr lang="fr-FR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983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771" y="26116"/>
            <a:ext cx="4136065" cy="1462438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8130" y="2948248"/>
            <a:ext cx="2423961" cy="1485530"/>
          </a:xfrm>
          <a:prstGeom prst="rect">
            <a:avLst/>
          </a:prstGeom>
        </p:spPr>
      </p:pic>
      <p:sp>
        <p:nvSpPr>
          <p:cNvPr id="12" name="Rectangle avec coins arrondis en diagonale 11"/>
          <p:cNvSpPr/>
          <p:nvPr/>
        </p:nvSpPr>
        <p:spPr>
          <a:xfrm>
            <a:off x="184397" y="1485206"/>
            <a:ext cx="10371909" cy="2495006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Common European Data </a:t>
            </a:r>
            <a:r>
              <a:rPr lang="fr-FR" dirty="0" err="1"/>
              <a:t>Spaces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3" name="Image 12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16" y="2010987"/>
            <a:ext cx="9188069" cy="18745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870515-432F-E156-77B5-01B36AB9CDAF}"/>
              </a:ext>
            </a:extLst>
          </p:cNvPr>
          <p:cNvSpPr/>
          <p:nvPr/>
        </p:nvSpPr>
        <p:spPr>
          <a:xfrm>
            <a:off x="242048" y="4658843"/>
            <a:ext cx="9241718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geospatial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289BE-AACC-71FF-2C9F-66987C5948E4}"/>
              </a:ext>
            </a:extLst>
          </p:cNvPr>
          <p:cNvSpPr/>
          <p:nvPr/>
        </p:nvSpPr>
        <p:spPr>
          <a:xfrm>
            <a:off x="6562164" y="5806326"/>
            <a:ext cx="5558117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AB074-DD50-8D5C-0AAA-CF40892178AE}"/>
              </a:ext>
            </a:extLst>
          </p:cNvPr>
          <p:cNvSpPr/>
          <p:nvPr/>
        </p:nvSpPr>
        <p:spPr>
          <a:xfrm>
            <a:off x="8305805" y="5277407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SatNav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90EA3-DC4E-CF1D-44B5-CF12D3A7B763}"/>
              </a:ext>
            </a:extLst>
          </p:cNvPr>
          <p:cNvSpPr/>
          <p:nvPr/>
        </p:nvSpPr>
        <p:spPr>
          <a:xfrm>
            <a:off x="7160564" y="5277407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790D54-DFA1-3F97-AE3C-306D2ED0B778}"/>
              </a:ext>
            </a:extLst>
          </p:cNvPr>
          <p:cNvSpPr/>
          <p:nvPr/>
        </p:nvSpPr>
        <p:spPr>
          <a:xfrm>
            <a:off x="10502152" y="5305173"/>
            <a:ext cx="1093694" cy="797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SatCom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A32A60-2F09-2908-DD59-D80982601825}"/>
              </a:ext>
            </a:extLst>
          </p:cNvPr>
          <p:cNvSpPr/>
          <p:nvPr/>
        </p:nvSpPr>
        <p:spPr>
          <a:xfrm>
            <a:off x="4002738" y="5806326"/>
            <a:ext cx="2492191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21BBCE-287B-6195-E593-374C92AA4665}"/>
              </a:ext>
            </a:extLst>
          </p:cNvPr>
          <p:cNvSpPr/>
          <p:nvPr/>
        </p:nvSpPr>
        <p:spPr>
          <a:xfrm>
            <a:off x="1237127" y="5806326"/>
            <a:ext cx="2698375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C87CA-E0C2-E5D7-2F1B-2B5CB91A28BD}"/>
              </a:ext>
            </a:extLst>
          </p:cNvPr>
          <p:cNvSpPr/>
          <p:nvPr/>
        </p:nvSpPr>
        <p:spPr>
          <a:xfrm>
            <a:off x="5939123" y="5277407"/>
            <a:ext cx="1169895" cy="797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Geodesy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2EAA86-724D-7CB2-B9A8-A3ED421C2268}"/>
              </a:ext>
            </a:extLst>
          </p:cNvPr>
          <p:cNvSpPr txBox="1"/>
          <p:nvPr/>
        </p:nvSpPr>
        <p:spPr>
          <a:xfrm>
            <a:off x="295835" y="4614018"/>
            <a:ext cx="27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Location relative to Earth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thematic characteristics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F50F17-5FA6-80D2-251A-64C96B9AC06D}"/>
              </a:ext>
            </a:extLst>
          </p:cNvPr>
          <p:cNvSpPr/>
          <p:nvPr/>
        </p:nvSpPr>
        <p:spPr>
          <a:xfrm>
            <a:off x="1900518" y="5305174"/>
            <a:ext cx="1878103" cy="7978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Photogrammetry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5D75D935-29F6-AF39-64C7-4A4AEA25BBC8}"/>
              </a:ext>
            </a:extLst>
          </p:cNvPr>
          <p:cNvSpPr/>
          <p:nvPr/>
        </p:nvSpPr>
        <p:spPr>
          <a:xfrm>
            <a:off x="8982074" y="4105275"/>
            <a:ext cx="2170023" cy="1405215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6DAEDE-D4B4-E62C-936B-6C5CC101C2FE}"/>
              </a:ext>
            </a:extLst>
          </p:cNvPr>
          <p:cNvSpPr/>
          <p:nvPr/>
        </p:nvSpPr>
        <p:spPr>
          <a:xfrm>
            <a:off x="4701993" y="5277407"/>
            <a:ext cx="1169895" cy="7978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A5E8D-5474-09A3-C261-5CF3A4670C74}"/>
              </a:ext>
            </a:extLst>
          </p:cNvPr>
          <p:cNvSpPr/>
          <p:nvPr/>
        </p:nvSpPr>
        <p:spPr>
          <a:xfrm>
            <a:off x="10511677" y="4181475"/>
            <a:ext cx="546848" cy="32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ouble flèche verticale 24"/>
          <p:cNvSpPr/>
          <p:nvPr/>
        </p:nvSpPr>
        <p:spPr>
          <a:xfrm>
            <a:off x="1443990" y="3435005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ouble flèche verticale 25"/>
          <p:cNvSpPr/>
          <p:nvPr/>
        </p:nvSpPr>
        <p:spPr>
          <a:xfrm>
            <a:off x="2343694" y="3435005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ouble flèche verticale 26"/>
          <p:cNvSpPr/>
          <p:nvPr/>
        </p:nvSpPr>
        <p:spPr>
          <a:xfrm>
            <a:off x="3243083" y="3435005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ouble flèche verticale 27"/>
          <p:cNvSpPr/>
          <p:nvPr/>
        </p:nvSpPr>
        <p:spPr>
          <a:xfrm>
            <a:off x="4142472" y="3435005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ouble flèche verticale 29"/>
          <p:cNvSpPr/>
          <p:nvPr/>
        </p:nvSpPr>
        <p:spPr>
          <a:xfrm>
            <a:off x="5987224" y="3493224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ouble flèche verticale 30"/>
          <p:cNvSpPr/>
          <p:nvPr/>
        </p:nvSpPr>
        <p:spPr>
          <a:xfrm>
            <a:off x="6886928" y="3493224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ouble flèche verticale 31"/>
          <p:cNvSpPr/>
          <p:nvPr/>
        </p:nvSpPr>
        <p:spPr>
          <a:xfrm>
            <a:off x="7786317" y="3493224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ouble flèche verticale 32"/>
          <p:cNvSpPr/>
          <p:nvPr/>
        </p:nvSpPr>
        <p:spPr>
          <a:xfrm>
            <a:off x="8685706" y="3493224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78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DAA79-FCD5-009D-CC60-70EC70E2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2DF7A9-1756-A1F5-DD8A-10EC03F7E72D}"/>
              </a:ext>
            </a:extLst>
          </p:cNvPr>
          <p:cNvSpPr/>
          <p:nvPr/>
        </p:nvSpPr>
        <p:spPr>
          <a:xfrm>
            <a:off x="242048" y="4598066"/>
            <a:ext cx="9241718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geospatial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5EAAB9-6449-B4E5-273F-D4B5152C1048}"/>
              </a:ext>
            </a:extLst>
          </p:cNvPr>
          <p:cNvSpPr/>
          <p:nvPr/>
        </p:nvSpPr>
        <p:spPr>
          <a:xfrm>
            <a:off x="6562164" y="5745549"/>
            <a:ext cx="5558117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B6FF39-8C1B-80C1-8059-563324D2EF28}"/>
              </a:ext>
            </a:extLst>
          </p:cNvPr>
          <p:cNvSpPr/>
          <p:nvPr/>
        </p:nvSpPr>
        <p:spPr>
          <a:xfrm>
            <a:off x="8305805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SatNav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C80A71-0945-6C83-84F5-9763B09A1D9F}"/>
              </a:ext>
            </a:extLst>
          </p:cNvPr>
          <p:cNvSpPr/>
          <p:nvPr/>
        </p:nvSpPr>
        <p:spPr>
          <a:xfrm>
            <a:off x="7160564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20E15E-10C6-E1A0-EF24-FADBF7B5015A}"/>
              </a:ext>
            </a:extLst>
          </p:cNvPr>
          <p:cNvSpPr/>
          <p:nvPr/>
        </p:nvSpPr>
        <p:spPr>
          <a:xfrm>
            <a:off x="10502152" y="5244396"/>
            <a:ext cx="1093694" cy="797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SatCom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76F790-E53C-2882-F36D-7A987155B114}"/>
              </a:ext>
            </a:extLst>
          </p:cNvPr>
          <p:cNvSpPr/>
          <p:nvPr/>
        </p:nvSpPr>
        <p:spPr>
          <a:xfrm>
            <a:off x="4002738" y="5745549"/>
            <a:ext cx="2492191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0C7AD0-4B1A-4436-2564-A234285CE07A}"/>
              </a:ext>
            </a:extLst>
          </p:cNvPr>
          <p:cNvSpPr/>
          <p:nvPr/>
        </p:nvSpPr>
        <p:spPr>
          <a:xfrm>
            <a:off x="1237127" y="5745549"/>
            <a:ext cx="2698375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EA8B12-BB36-0740-0D43-106AF4FE4484}"/>
              </a:ext>
            </a:extLst>
          </p:cNvPr>
          <p:cNvSpPr/>
          <p:nvPr/>
        </p:nvSpPr>
        <p:spPr>
          <a:xfrm>
            <a:off x="5939123" y="5216630"/>
            <a:ext cx="1169895" cy="797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Geodesy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C44D342-05A2-68A7-59D3-2BF46DD16E5B}"/>
              </a:ext>
            </a:extLst>
          </p:cNvPr>
          <p:cNvSpPr txBox="1"/>
          <p:nvPr/>
        </p:nvSpPr>
        <p:spPr>
          <a:xfrm>
            <a:off x="295835" y="4553241"/>
            <a:ext cx="27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Location relative to Earth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thematic characteristics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743283-F265-39D3-B726-EFF2140DD01D}"/>
              </a:ext>
            </a:extLst>
          </p:cNvPr>
          <p:cNvSpPr/>
          <p:nvPr/>
        </p:nvSpPr>
        <p:spPr>
          <a:xfrm>
            <a:off x="1900518" y="5244397"/>
            <a:ext cx="1878103" cy="7978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Photogrammetry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801A48-7B79-4C18-8BEE-7D81589422E0}"/>
              </a:ext>
            </a:extLst>
          </p:cNvPr>
          <p:cNvSpPr/>
          <p:nvPr/>
        </p:nvSpPr>
        <p:spPr>
          <a:xfrm>
            <a:off x="4701993" y="5216630"/>
            <a:ext cx="1169895" cy="7978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666AF7D6-B211-07EE-7A4C-B72947556523}"/>
              </a:ext>
            </a:extLst>
          </p:cNvPr>
          <p:cNvSpPr/>
          <p:nvPr/>
        </p:nvSpPr>
        <p:spPr>
          <a:xfrm>
            <a:off x="8982074" y="4105275"/>
            <a:ext cx="2170023" cy="1405215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à coins arrondis 3"/>
          <p:cNvSpPr/>
          <p:nvPr/>
        </p:nvSpPr>
        <p:spPr>
          <a:xfrm>
            <a:off x="979714" y="1583181"/>
            <a:ext cx="11116492" cy="24296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Data Space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secure and privacy preserving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infrastructure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pool, access, process, use and share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 data (X, Y, Z, 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èche vers le bas 1"/>
          <p:cNvSpPr/>
          <p:nvPr/>
        </p:nvSpPr>
        <p:spPr>
          <a:xfrm flipV="1">
            <a:off x="3163871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èche vers le bas 33"/>
          <p:cNvSpPr/>
          <p:nvPr/>
        </p:nvSpPr>
        <p:spPr>
          <a:xfrm flipV="1">
            <a:off x="7694567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èche vers le bas 34"/>
          <p:cNvSpPr/>
          <p:nvPr/>
        </p:nvSpPr>
        <p:spPr>
          <a:xfrm flipV="1">
            <a:off x="9236764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èche vers le bas 35"/>
          <p:cNvSpPr/>
          <p:nvPr/>
        </p:nvSpPr>
        <p:spPr>
          <a:xfrm flipV="1">
            <a:off x="10779516" y="3718579"/>
            <a:ext cx="754987" cy="169527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9111641" y="2572193"/>
            <a:ext cx="2546653" cy="1137924"/>
            <a:chOff x="8776871" y="3959572"/>
            <a:chExt cx="2546653" cy="1137924"/>
          </a:xfrm>
        </p:grpSpPr>
        <p:sp>
          <p:nvSpPr>
            <p:cNvPr id="40" name="Rectangle 39"/>
            <p:cNvSpPr/>
            <p:nvPr/>
          </p:nvSpPr>
          <p:spPr>
            <a:xfrm>
              <a:off x="8776871" y="3959572"/>
              <a:ext cx="2546653" cy="6178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Copernicus</a:t>
              </a:r>
              <a:b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Space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Ecosystem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850988" y="4574276"/>
              <a:ext cx="2398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CSC  Data Access Service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(ESA ITT 1-11056)</a:t>
              </a:r>
            </a:p>
          </p:txBody>
        </p:sp>
      </p:grpSp>
      <p:sp>
        <p:nvSpPr>
          <p:cNvPr id="41" name="Trapèze 40"/>
          <p:cNvSpPr/>
          <p:nvPr/>
        </p:nvSpPr>
        <p:spPr>
          <a:xfrm>
            <a:off x="8225469" y="1705795"/>
            <a:ext cx="1919533" cy="786110"/>
          </a:xfrm>
          <a:prstGeom prst="trapezoid">
            <a:avLst>
              <a:gd name="adj" fmla="val 96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 Earth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42" name="Image 41" descr="Une image contenant logo, illustration, conception, imprimer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4A30F25E-14CC-9DB0-0F95-2AB1AC4EA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595" y="1664909"/>
            <a:ext cx="1405215" cy="1405215"/>
          </a:xfrm>
          <a:prstGeom prst="rect">
            <a:avLst/>
          </a:prstGeom>
        </p:spPr>
      </p:pic>
      <p:sp>
        <p:nvSpPr>
          <p:cNvPr id="37" name="Légende encadrée 2 36"/>
          <p:cNvSpPr/>
          <p:nvPr/>
        </p:nvSpPr>
        <p:spPr>
          <a:xfrm>
            <a:off x="64203" y="2376573"/>
            <a:ext cx="3380620" cy="1039551"/>
          </a:xfrm>
          <a:prstGeom prst="borderCallout2">
            <a:avLst>
              <a:gd name="adj1" fmla="val 107585"/>
              <a:gd name="adj2" fmla="val 52104"/>
              <a:gd name="adj3" fmla="val 136192"/>
              <a:gd name="adj4" fmla="val 72113"/>
              <a:gd name="adj5" fmla="val 135584"/>
              <a:gd name="adj6" fmla="val 8783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Data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AI and Open Data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DIGITAL-2022-CLOUD-AI-02-OPEN-AI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20M€</a:t>
            </a:r>
          </a:p>
        </p:txBody>
      </p:sp>
      <p:sp>
        <p:nvSpPr>
          <p:cNvPr id="43" name="Double flèche verticale 24">
            <a:extLst>
              <a:ext uri="{FF2B5EF4-FFF2-40B4-BE49-F238E27FC236}">
                <a16:creationId xmlns:a16="http://schemas.microsoft.com/office/drawing/2014/main" id="{54715547-B23A-055C-A795-63F40F93E81B}"/>
              </a:ext>
            </a:extLst>
          </p:cNvPr>
          <p:cNvSpPr/>
          <p:nvPr/>
        </p:nvSpPr>
        <p:spPr>
          <a:xfrm>
            <a:off x="1443990" y="501678"/>
            <a:ext cx="584564" cy="1990227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Double flèche verticale 27">
            <a:extLst>
              <a:ext uri="{FF2B5EF4-FFF2-40B4-BE49-F238E27FC236}">
                <a16:creationId xmlns:a16="http://schemas.microsoft.com/office/drawing/2014/main" id="{73D05EFD-86E0-C390-B64F-EAC87FBCB4FE}"/>
              </a:ext>
            </a:extLst>
          </p:cNvPr>
          <p:cNvSpPr/>
          <p:nvPr/>
        </p:nvSpPr>
        <p:spPr>
          <a:xfrm>
            <a:off x="4142472" y="501678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Double flèche verticale 31">
            <a:extLst>
              <a:ext uri="{FF2B5EF4-FFF2-40B4-BE49-F238E27FC236}">
                <a16:creationId xmlns:a16="http://schemas.microsoft.com/office/drawing/2014/main" id="{0B5B18B2-7BF1-2352-D5B5-2B4EEE03E5FB}"/>
              </a:ext>
            </a:extLst>
          </p:cNvPr>
          <p:cNvSpPr/>
          <p:nvPr/>
        </p:nvSpPr>
        <p:spPr>
          <a:xfrm>
            <a:off x="10920004" y="559897"/>
            <a:ext cx="584564" cy="221046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Double flèche verticale 32">
            <a:extLst>
              <a:ext uri="{FF2B5EF4-FFF2-40B4-BE49-F238E27FC236}">
                <a16:creationId xmlns:a16="http://schemas.microsoft.com/office/drawing/2014/main" id="{A96270B8-9F53-29C3-468B-955F818801A1}"/>
              </a:ext>
            </a:extLst>
          </p:cNvPr>
          <p:cNvSpPr/>
          <p:nvPr/>
        </p:nvSpPr>
        <p:spPr>
          <a:xfrm>
            <a:off x="8685706" y="559897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8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2F9E5-FEB3-6CDF-B2E8-4C56F859A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9003F2-F5D2-F298-54CB-4DB4F32EFFC3}"/>
              </a:ext>
            </a:extLst>
          </p:cNvPr>
          <p:cNvSpPr/>
          <p:nvPr/>
        </p:nvSpPr>
        <p:spPr>
          <a:xfrm>
            <a:off x="242048" y="4598066"/>
            <a:ext cx="9241718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geospatial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3A36B-0A4B-A83F-5C8D-A936CA3FFCE3}"/>
              </a:ext>
            </a:extLst>
          </p:cNvPr>
          <p:cNvSpPr/>
          <p:nvPr/>
        </p:nvSpPr>
        <p:spPr>
          <a:xfrm>
            <a:off x="6562164" y="5745549"/>
            <a:ext cx="5558117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7B1383-E0DF-8EBA-9AF4-C55D4B50E72D}"/>
              </a:ext>
            </a:extLst>
          </p:cNvPr>
          <p:cNvSpPr/>
          <p:nvPr/>
        </p:nvSpPr>
        <p:spPr>
          <a:xfrm>
            <a:off x="8305805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SatNav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FAB66F-0626-198C-C1F1-13AA85367F6D}"/>
              </a:ext>
            </a:extLst>
          </p:cNvPr>
          <p:cNvSpPr/>
          <p:nvPr/>
        </p:nvSpPr>
        <p:spPr>
          <a:xfrm>
            <a:off x="7160564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2DB6E2-EF54-CCBA-8FE5-393821B2F21F}"/>
              </a:ext>
            </a:extLst>
          </p:cNvPr>
          <p:cNvSpPr/>
          <p:nvPr/>
        </p:nvSpPr>
        <p:spPr>
          <a:xfrm>
            <a:off x="10502152" y="5244396"/>
            <a:ext cx="1093694" cy="797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SatCom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AE7624-60AA-C551-0182-2A4E608DCDB6}"/>
              </a:ext>
            </a:extLst>
          </p:cNvPr>
          <p:cNvSpPr/>
          <p:nvPr/>
        </p:nvSpPr>
        <p:spPr>
          <a:xfrm>
            <a:off x="4002738" y="5745549"/>
            <a:ext cx="2492191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13C1D5-2969-BF1D-8F4F-C1E0085A048E}"/>
              </a:ext>
            </a:extLst>
          </p:cNvPr>
          <p:cNvSpPr/>
          <p:nvPr/>
        </p:nvSpPr>
        <p:spPr>
          <a:xfrm>
            <a:off x="1237127" y="5745549"/>
            <a:ext cx="2698375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EF16E4-B29E-4F8C-15CA-A840E36549FA}"/>
              </a:ext>
            </a:extLst>
          </p:cNvPr>
          <p:cNvSpPr/>
          <p:nvPr/>
        </p:nvSpPr>
        <p:spPr>
          <a:xfrm>
            <a:off x="5939123" y="5216630"/>
            <a:ext cx="1169895" cy="797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Geodesy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21BDC56-95F2-D6A4-74A6-565B7EC86A31}"/>
              </a:ext>
            </a:extLst>
          </p:cNvPr>
          <p:cNvSpPr txBox="1"/>
          <p:nvPr/>
        </p:nvSpPr>
        <p:spPr>
          <a:xfrm>
            <a:off x="295835" y="4553241"/>
            <a:ext cx="27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Location relative to Earth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thematic characteristics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A1B05B-9F6D-BC60-EAA7-2FD70F933A48}"/>
              </a:ext>
            </a:extLst>
          </p:cNvPr>
          <p:cNvSpPr/>
          <p:nvPr/>
        </p:nvSpPr>
        <p:spPr>
          <a:xfrm>
            <a:off x="1900518" y="5244397"/>
            <a:ext cx="1878103" cy="7978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Photogrammetry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C50E92-B8C0-4D93-F26B-D718F10E5BC9}"/>
              </a:ext>
            </a:extLst>
          </p:cNvPr>
          <p:cNvSpPr/>
          <p:nvPr/>
        </p:nvSpPr>
        <p:spPr>
          <a:xfrm>
            <a:off x="4701993" y="5216630"/>
            <a:ext cx="1169895" cy="7978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4D92799F-ACD9-A5E7-E6CF-64CF08E4E2AA}"/>
              </a:ext>
            </a:extLst>
          </p:cNvPr>
          <p:cNvSpPr/>
          <p:nvPr/>
        </p:nvSpPr>
        <p:spPr>
          <a:xfrm>
            <a:off x="8982074" y="4105275"/>
            <a:ext cx="2170023" cy="1405215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à coins arrondis 3">
            <a:extLst>
              <a:ext uri="{FF2B5EF4-FFF2-40B4-BE49-F238E27FC236}">
                <a16:creationId xmlns:a16="http://schemas.microsoft.com/office/drawing/2014/main" id="{7646BD0A-B70D-2A7A-9AED-F0B897AF7BD3}"/>
              </a:ext>
            </a:extLst>
          </p:cNvPr>
          <p:cNvSpPr/>
          <p:nvPr/>
        </p:nvSpPr>
        <p:spPr>
          <a:xfrm>
            <a:off x="979714" y="1583181"/>
            <a:ext cx="11116492" cy="242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Space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pool, access, process, use and share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 data (X, Y, Z, 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èche vers le bas 1">
            <a:extLst>
              <a:ext uri="{FF2B5EF4-FFF2-40B4-BE49-F238E27FC236}">
                <a16:creationId xmlns:a16="http://schemas.microsoft.com/office/drawing/2014/main" id="{A4E60DCE-2517-4BDB-41B6-C6DB7EB13B38}"/>
              </a:ext>
            </a:extLst>
          </p:cNvPr>
          <p:cNvSpPr/>
          <p:nvPr/>
        </p:nvSpPr>
        <p:spPr>
          <a:xfrm flipV="1">
            <a:off x="3163871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BBD68DBF-1AD6-E95D-4894-D7E28725A87D}"/>
              </a:ext>
            </a:extLst>
          </p:cNvPr>
          <p:cNvSpPr/>
          <p:nvPr/>
        </p:nvSpPr>
        <p:spPr>
          <a:xfrm flipV="1">
            <a:off x="7694567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èche vers le bas 34">
            <a:extLst>
              <a:ext uri="{FF2B5EF4-FFF2-40B4-BE49-F238E27FC236}">
                <a16:creationId xmlns:a16="http://schemas.microsoft.com/office/drawing/2014/main" id="{487F2BDD-9FE2-B8D5-6280-D56F18F908FF}"/>
              </a:ext>
            </a:extLst>
          </p:cNvPr>
          <p:cNvSpPr/>
          <p:nvPr/>
        </p:nvSpPr>
        <p:spPr>
          <a:xfrm flipV="1">
            <a:off x="9236764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èche vers le bas 35">
            <a:extLst>
              <a:ext uri="{FF2B5EF4-FFF2-40B4-BE49-F238E27FC236}">
                <a16:creationId xmlns:a16="http://schemas.microsoft.com/office/drawing/2014/main" id="{E9B700AA-25D6-8977-7E7C-E416D457DCFF}"/>
              </a:ext>
            </a:extLst>
          </p:cNvPr>
          <p:cNvSpPr/>
          <p:nvPr/>
        </p:nvSpPr>
        <p:spPr>
          <a:xfrm flipV="1">
            <a:off x="10779516" y="3718579"/>
            <a:ext cx="754987" cy="169527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6709B04-57B2-538F-6CD2-52FF9CDAC797}"/>
              </a:ext>
            </a:extLst>
          </p:cNvPr>
          <p:cNvGrpSpPr/>
          <p:nvPr/>
        </p:nvGrpSpPr>
        <p:grpSpPr>
          <a:xfrm>
            <a:off x="9111641" y="2572193"/>
            <a:ext cx="2546653" cy="1137924"/>
            <a:chOff x="8776871" y="3959572"/>
            <a:chExt cx="2546653" cy="11379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AEFD70-CAA7-4B9C-2E00-33162AE7A0C5}"/>
                </a:ext>
              </a:extLst>
            </p:cNvPr>
            <p:cNvSpPr/>
            <p:nvPr/>
          </p:nvSpPr>
          <p:spPr>
            <a:xfrm>
              <a:off x="8776871" y="3959572"/>
              <a:ext cx="2546653" cy="6178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Copernicus</a:t>
              </a:r>
              <a:b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Space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Ecosystem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B2B6D17-AE4B-FF90-EA7D-5AD35B250E11}"/>
                </a:ext>
              </a:extLst>
            </p:cNvPr>
            <p:cNvSpPr txBox="1"/>
            <p:nvPr/>
          </p:nvSpPr>
          <p:spPr>
            <a:xfrm>
              <a:off x="8850988" y="4574276"/>
              <a:ext cx="2398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CSC  Data Access Service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(ESA ITT 1-11056)</a:t>
              </a:r>
            </a:p>
          </p:txBody>
        </p:sp>
      </p:grpSp>
      <p:sp>
        <p:nvSpPr>
          <p:cNvPr id="41" name="Trapèze 40">
            <a:extLst>
              <a:ext uri="{FF2B5EF4-FFF2-40B4-BE49-F238E27FC236}">
                <a16:creationId xmlns:a16="http://schemas.microsoft.com/office/drawing/2014/main" id="{5E57E72D-078E-2BA2-DFC5-30324EE0A61A}"/>
              </a:ext>
            </a:extLst>
          </p:cNvPr>
          <p:cNvSpPr/>
          <p:nvPr/>
        </p:nvSpPr>
        <p:spPr>
          <a:xfrm>
            <a:off x="8225469" y="1705795"/>
            <a:ext cx="1919533" cy="786110"/>
          </a:xfrm>
          <a:prstGeom prst="trapezoid">
            <a:avLst>
              <a:gd name="adj" fmla="val 96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 Earth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42" name="Image 41" descr="Une image contenant logo, illustration, conception, imprimer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E12834D2-1F5A-7823-FFCD-471A3A0E6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595" y="1664909"/>
            <a:ext cx="1405215" cy="1405215"/>
          </a:xfrm>
          <a:prstGeom prst="rect">
            <a:avLst/>
          </a:prstGeom>
        </p:spPr>
      </p:pic>
      <p:sp>
        <p:nvSpPr>
          <p:cNvPr id="37" name="Légende encadrée 2 36">
            <a:extLst>
              <a:ext uri="{FF2B5EF4-FFF2-40B4-BE49-F238E27FC236}">
                <a16:creationId xmlns:a16="http://schemas.microsoft.com/office/drawing/2014/main" id="{DA75A1FB-8DBC-4257-2162-FBD9F6C9FAD5}"/>
              </a:ext>
            </a:extLst>
          </p:cNvPr>
          <p:cNvSpPr/>
          <p:nvPr/>
        </p:nvSpPr>
        <p:spPr>
          <a:xfrm>
            <a:off x="64203" y="2376573"/>
            <a:ext cx="3380620" cy="1039551"/>
          </a:xfrm>
          <a:prstGeom prst="borderCallout2">
            <a:avLst>
              <a:gd name="adj1" fmla="val 107585"/>
              <a:gd name="adj2" fmla="val 52104"/>
              <a:gd name="adj3" fmla="val 136192"/>
              <a:gd name="adj4" fmla="val 72113"/>
              <a:gd name="adj5" fmla="val 135584"/>
              <a:gd name="adj6" fmla="val 8783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Data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AI and Open Data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DIGITAL-2022-CLOUD-AI-02-OPEN-AI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20M€</a:t>
            </a:r>
          </a:p>
        </p:txBody>
      </p:sp>
    </p:spTree>
    <p:extLst>
      <p:ext uri="{BB962C8B-B14F-4D97-AF65-F5344CB8AC3E}">
        <p14:creationId xmlns:p14="http://schemas.microsoft.com/office/powerpoint/2010/main" val="165387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6E919-87F6-1B24-43F3-49779FB14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46DAC2-FF97-9C59-958A-F9F4584D9C09}"/>
              </a:ext>
            </a:extLst>
          </p:cNvPr>
          <p:cNvSpPr/>
          <p:nvPr/>
        </p:nvSpPr>
        <p:spPr>
          <a:xfrm>
            <a:off x="242048" y="4598066"/>
            <a:ext cx="9241718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geospatial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FD57E1-F819-51F8-E47E-663921B9828A}"/>
              </a:ext>
            </a:extLst>
          </p:cNvPr>
          <p:cNvSpPr/>
          <p:nvPr/>
        </p:nvSpPr>
        <p:spPr>
          <a:xfrm>
            <a:off x="6562164" y="5745549"/>
            <a:ext cx="5558117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351946-2D7D-EB7C-8C5D-08799F045E8C}"/>
              </a:ext>
            </a:extLst>
          </p:cNvPr>
          <p:cNvSpPr/>
          <p:nvPr/>
        </p:nvSpPr>
        <p:spPr>
          <a:xfrm>
            <a:off x="8305805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SatNav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E6BB3D-5733-75DD-A784-076694D8F24D}"/>
              </a:ext>
            </a:extLst>
          </p:cNvPr>
          <p:cNvSpPr/>
          <p:nvPr/>
        </p:nvSpPr>
        <p:spPr>
          <a:xfrm>
            <a:off x="7160564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22E6B1-BD0B-B2A9-66B0-1261FC9B42D6}"/>
              </a:ext>
            </a:extLst>
          </p:cNvPr>
          <p:cNvSpPr/>
          <p:nvPr/>
        </p:nvSpPr>
        <p:spPr>
          <a:xfrm>
            <a:off x="10502152" y="5244396"/>
            <a:ext cx="1093694" cy="797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SatCom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DF1BFB-5588-C69E-554F-F1BA11364C56}"/>
              </a:ext>
            </a:extLst>
          </p:cNvPr>
          <p:cNvSpPr/>
          <p:nvPr/>
        </p:nvSpPr>
        <p:spPr>
          <a:xfrm>
            <a:off x="4002738" y="5745549"/>
            <a:ext cx="2492191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34D24-BF0E-FAFE-014B-787B8C5FC345}"/>
              </a:ext>
            </a:extLst>
          </p:cNvPr>
          <p:cNvSpPr/>
          <p:nvPr/>
        </p:nvSpPr>
        <p:spPr>
          <a:xfrm>
            <a:off x="1237127" y="5745549"/>
            <a:ext cx="2698375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FD019E-C622-F94E-60B6-911AFF98CE94}"/>
              </a:ext>
            </a:extLst>
          </p:cNvPr>
          <p:cNvSpPr/>
          <p:nvPr/>
        </p:nvSpPr>
        <p:spPr>
          <a:xfrm>
            <a:off x="5939123" y="5216630"/>
            <a:ext cx="1169895" cy="797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Geodesy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24E037F-D79B-E494-8451-3FFC960DC911}"/>
              </a:ext>
            </a:extLst>
          </p:cNvPr>
          <p:cNvSpPr txBox="1"/>
          <p:nvPr/>
        </p:nvSpPr>
        <p:spPr>
          <a:xfrm>
            <a:off x="295835" y="4553241"/>
            <a:ext cx="27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Location relative to Earth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thematic characteristics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DB2362-5D6A-53D5-3C7C-77CD9477D6D3}"/>
              </a:ext>
            </a:extLst>
          </p:cNvPr>
          <p:cNvSpPr/>
          <p:nvPr/>
        </p:nvSpPr>
        <p:spPr>
          <a:xfrm>
            <a:off x="1900518" y="5244397"/>
            <a:ext cx="1878103" cy="7978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Photogrammetry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0524AF-73A8-DA19-7AED-2D6AD21C4286}"/>
              </a:ext>
            </a:extLst>
          </p:cNvPr>
          <p:cNvSpPr/>
          <p:nvPr/>
        </p:nvSpPr>
        <p:spPr>
          <a:xfrm>
            <a:off x="4701993" y="5216630"/>
            <a:ext cx="1169895" cy="7978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75EFDCAA-8F8B-BAEF-FC75-D04D8F169598}"/>
              </a:ext>
            </a:extLst>
          </p:cNvPr>
          <p:cNvSpPr/>
          <p:nvPr/>
        </p:nvSpPr>
        <p:spPr>
          <a:xfrm>
            <a:off x="8982074" y="4105275"/>
            <a:ext cx="2170023" cy="1405215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à coins arrondis 3">
            <a:extLst>
              <a:ext uri="{FF2B5EF4-FFF2-40B4-BE49-F238E27FC236}">
                <a16:creationId xmlns:a16="http://schemas.microsoft.com/office/drawing/2014/main" id="{92E49DE1-06EF-6463-D433-98D0DA4196AC}"/>
              </a:ext>
            </a:extLst>
          </p:cNvPr>
          <p:cNvSpPr/>
          <p:nvPr/>
        </p:nvSpPr>
        <p:spPr>
          <a:xfrm>
            <a:off x="979714" y="1583181"/>
            <a:ext cx="11116492" cy="242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Space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pool, access, process, use and share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 data (X, Y, Z, 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èche vers le bas 1">
            <a:extLst>
              <a:ext uri="{FF2B5EF4-FFF2-40B4-BE49-F238E27FC236}">
                <a16:creationId xmlns:a16="http://schemas.microsoft.com/office/drawing/2014/main" id="{4F2CC9C8-3A44-C028-B656-D235200E2BA8}"/>
              </a:ext>
            </a:extLst>
          </p:cNvPr>
          <p:cNvSpPr/>
          <p:nvPr/>
        </p:nvSpPr>
        <p:spPr>
          <a:xfrm flipV="1">
            <a:off x="3163871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CB76AB2B-40F1-DD4C-9E11-0137519FB4CD}"/>
              </a:ext>
            </a:extLst>
          </p:cNvPr>
          <p:cNvSpPr/>
          <p:nvPr/>
        </p:nvSpPr>
        <p:spPr>
          <a:xfrm flipV="1">
            <a:off x="7694567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èche vers le bas 34">
            <a:extLst>
              <a:ext uri="{FF2B5EF4-FFF2-40B4-BE49-F238E27FC236}">
                <a16:creationId xmlns:a16="http://schemas.microsoft.com/office/drawing/2014/main" id="{05F29EEE-E439-7D0C-79F7-B02598D73F68}"/>
              </a:ext>
            </a:extLst>
          </p:cNvPr>
          <p:cNvSpPr/>
          <p:nvPr/>
        </p:nvSpPr>
        <p:spPr>
          <a:xfrm flipV="1">
            <a:off x="9236764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èche vers le bas 35">
            <a:extLst>
              <a:ext uri="{FF2B5EF4-FFF2-40B4-BE49-F238E27FC236}">
                <a16:creationId xmlns:a16="http://schemas.microsoft.com/office/drawing/2014/main" id="{4BA82AC5-EC23-B4B9-2849-CBEDE71B6DF2}"/>
              </a:ext>
            </a:extLst>
          </p:cNvPr>
          <p:cNvSpPr/>
          <p:nvPr/>
        </p:nvSpPr>
        <p:spPr>
          <a:xfrm flipV="1">
            <a:off x="10779516" y="3718579"/>
            <a:ext cx="754987" cy="169527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904FD03-E652-D55B-0E8C-02B1B0283E4C}"/>
              </a:ext>
            </a:extLst>
          </p:cNvPr>
          <p:cNvGrpSpPr/>
          <p:nvPr/>
        </p:nvGrpSpPr>
        <p:grpSpPr>
          <a:xfrm>
            <a:off x="9111641" y="2572193"/>
            <a:ext cx="2546653" cy="1137924"/>
            <a:chOff x="8776871" y="3959572"/>
            <a:chExt cx="2546653" cy="11379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C7F42C-9149-8FF1-5D22-C06F982D5664}"/>
                </a:ext>
              </a:extLst>
            </p:cNvPr>
            <p:cNvSpPr/>
            <p:nvPr/>
          </p:nvSpPr>
          <p:spPr>
            <a:xfrm>
              <a:off x="8776871" y="3959572"/>
              <a:ext cx="2546653" cy="6178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Copernicus</a:t>
              </a:r>
              <a:b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Space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Ecosystem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D583735-FE0B-313F-DB4B-D8974AD2EA28}"/>
                </a:ext>
              </a:extLst>
            </p:cNvPr>
            <p:cNvSpPr txBox="1"/>
            <p:nvPr/>
          </p:nvSpPr>
          <p:spPr>
            <a:xfrm>
              <a:off x="8850988" y="4574276"/>
              <a:ext cx="2398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CSC  Data Access Service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(ESA ITT 1-11056)</a:t>
              </a:r>
            </a:p>
          </p:txBody>
        </p:sp>
      </p:grpSp>
      <p:sp>
        <p:nvSpPr>
          <p:cNvPr id="41" name="Trapèze 40">
            <a:extLst>
              <a:ext uri="{FF2B5EF4-FFF2-40B4-BE49-F238E27FC236}">
                <a16:creationId xmlns:a16="http://schemas.microsoft.com/office/drawing/2014/main" id="{15C9BABA-C1A2-4295-78DF-ED2A42C73428}"/>
              </a:ext>
            </a:extLst>
          </p:cNvPr>
          <p:cNvSpPr/>
          <p:nvPr/>
        </p:nvSpPr>
        <p:spPr>
          <a:xfrm>
            <a:off x="8225469" y="1705795"/>
            <a:ext cx="1919533" cy="786110"/>
          </a:xfrm>
          <a:prstGeom prst="trapezoid">
            <a:avLst>
              <a:gd name="adj" fmla="val 96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 Earth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42" name="Image 41" descr="Une image contenant logo, illustration, conception, imprimer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7D182277-BE08-2C6B-4818-422744963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595" y="1664909"/>
            <a:ext cx="1405215" cy="1405215"/>
          </a:xfrm>
          <a:prstGeom prst="rect">
            <a:avLst/>
          </a:prstGeom>
        </p:spPr>
      </p:pic>
      <p:sp>
        <p:nvSpPr>
          <p:cNvPr id="37" name="Légende encadrée 2 36">
            <a:extLst>
              <a:ext uri="{FF2B5EF4-FFF2-40B4-BE49-F238E27FC236}">
                <a16:creationId xmlns:a16="http://schemas.microsoft.com/office/drawing/2014/main" id="{EA2B049C-0DC1-0E9A-82DF-784682121E6D}"/>
              </a:ext>
            </a:extLst>
          </p:cNvPr>
          <p:cNvSpPr/>
          <p:nvPr/>
        </p:nvSpPr>
        <p:spPr>
          <a:xfrm>
            <a:off x="64203" y="2376573"/>
            <a:ext cx="3380620" cy="1039551"/>
          </a:xfrm>
          <a:prstGeom prst="borderCallout2">
            <a:avLst>
              <a:gd name="adj1" fmla="val 107585"/>
              <a:gd name="adj2" fmla="val 52104"/>
              <a:gd name="adj3" fmla="val 136192"/>
              <a:gd name="adj4" fmla="val 72113"/>
              <a:gd name="adj5" fmla="val 135584"/>
              <a:gd name="adj6" fmla="val 8783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Data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AI and Open Data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DIGITAL-2022-CLOUD-AI-02-OPEN-AI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20M€</a:t>
            </a:r>
          </a:p>
        </p:txBody>
      </p:sp>
      <p:sp>
        <p:nvSpPr>
          <p:cNvPr id="12" name="Double flèche verticale 24">
            <a:extLst>
              <a:ext uri="{FF2B5EF4-FFF2-40B4-BE49-F238E27FC236}">
                <a16:creationId xmlns:a16="http://schemas.microsoft.com/office/drawing/2014/main" id="{DBA4B8DB-8660-1AD8-0831-1DADDD8DFDA2}"/>
              </a:ext>
            </a:extLst>
          </p:cNvPr>
          <p:cNvSpPr/>
          <p:nvPr/>
        </p:nvSpPr>
        <p:spPr>
          <a:xfrm>
            <a:off x="1443990" y="664653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ouble flèche verticale 25">
            <a:extLst>
              <a:ext uri="{FF2B5EF4-FFF2-40B4-BE49-F238E27FC236}">
                <a16:creationId xmlns:a16="http://schemas.microsoft.com/office/drawing/2014/main" id="{B13C0452-2272-219A-E1C8-D42D2E103DA3}"/>
              </a:ext>
            </a:extLst>
          </p:cNvPr>
          <p:cNvSpPr/>
          <p:nvPr/>
        </p:nvSpPr>
        <p:spPr>
          <a:xfrm>
            <a:off x="2343694" y="664653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ouble flèche verticale 29">
            <a:extLst>
              <a:ext uri="{FF2B5EF4-FFF2-40B4-BE49-F238E27FC236}">
                <a16:creationId xmlns:a16="http://schemas.microsoft.com/office/drawing/2014/main" id="{2F933634-BB04-C7A6-01EC-BD461316CD39}"/>
              </a:ext>
            </a:extLst>
          </p:cNvPr>
          <p:cNvSpPr/>
          <p:nvPr/>
        </p:nvSpPr>
        <p:spPr>
          <a:xfrm>
            <a:off x="5987224" y="722872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ouble flèche verticale 30">
            <a:extLst>
              <a:ext uri="{FF2B5EF4-FFF2-40B4-BE49-F238E27FC236}">
                <a16:creationId xmlns:a16="http://schemas.microsoft.com/office/drawing/2014/main" id="{6E418959-ECDC-C1D2-A6D4-ED2E0433373D}"/>
              </a:ext>
            </a:extLst>
          </p:cNvPr>
          <p:cNvSpPr/>
          <p:nvPr/>
        </p:nvSpPr>
        <p:spPr>
          <a:xfrm>
            <a:off x="6886928" y="722872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ouble flèche verticale 31">
            <a:extLst>
              <a:ext uri="{FF2B5EF4-FFF2-40B4-BE49-F238E27FC236}">
                <a16:creationId xmlns:a16="http://schemas.microsoft.com/office/drawing/2014/main" id="{16EEA94E-8E9D-CBEB-CE03-6700CCC408AF}"/>
              </a:ext>
            </a:extLst>
          </p:cNvPr>
          <p:cNvSpPr/>
          <p:nvPr/>
        </p:nvSpPr>
        <p:spPr>
          <a:xfrm>
            <a:off x="10243758" y="662151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ouble flèche verticale 31">
            <a:extLst>
              <a:ext uri="{FF2B5EF4-FFF2-40B4-BE49-F238E27FC236}">
                <a16:creationId xmlns:a16="http://schemas.microsoft.com/office/drawing/2014/main" id="{761195EF-F040-2BBB-D1C1-A672AE70E3AB}"/>
              </a:ext>
            </a:extLst>
          </p:cNvPr>
          <p:cNvSpPr/>
          <p:nvPr/>
        </p:nvSpPr>
        <p:spPr>
          <a:xfrm>
            <a:off x="11011282" y="651298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9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C885B-167C-D7BA-A021-9A15A6B6E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E2DE8D-D012-AB71-7095-340AB55605F9}"/>
              </a:ext>
            </a:extLst>
          </p:cNvPr>
          <p:cNvSpPr/>
          <p:nvPr/>
        </p:nvSpPr>
        <p:spPr>
          <a:xfrm>
            <a:off x="242048" y="4598066"/>
            <a:ext cx="9241718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geospatial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2706B-8B09-6529-D423-FA62DA1EF6CA}"/>
              </a:ext>
            </a:extLst>
          </p:cNvPr>
          <p:cNvSpPr/>
          <p:nvPr/>
        </p:nvSpPr>
        <p:spPr>
          <a:xfrm>
            <a:off x="6562164" y="5745549"/>
            <a:ext cx="5558117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AA6F00-12F0-C6D2-45E6-B41603FDCED8}"/>
              </a:ext>
            </a:extLst>
          </p:cNvPr>
          <p:cNvSpPr/>
          <p:nvPr/>
        </p:nvSpPr>
        <p:spPr>
          <a:xfrm>
            <a:off x="8305805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SatNav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AC105B-AAC4-5667-F3BB-A73325A4886C}"/>
              </a:ext>
            </a:extLst>
          </p:cNvPr>
          <p:cNvSpPr/>
          <p:nvPr/>
        </p:nvSpPr>
        <p:spPr>
          <a:xfrm>
            <a:off x="7160564" y="5216630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26B637-20B5-C860-5474-B4155ADA75C0}"/>
              </a:ext>
            </a:extLst>
          </p:cNvPr>
          <p:cNvSpPr/>
          <p:nvPr/>
        </p:nvSpPr>
        <p:spPr>
          <a:xfrm>
            <a:off x="10502152" y="5244396"/>
            <a:ext cx="1093694" cy="797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SatCom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62339E-E230-6C3C-F25D-7C4866942538}"/>
              </a:ext>
            </a:extLst>
          </p:cNvPr>
          <p:cNvSpPr/>
          <p:nvPr/>
        </p:nvSpPr>
        <p:spPr>
          <a:xfrm>
            <a:off x="4002738" y="5745549"/>
            <a:ext cx="2492191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B489E2-5EDF-EAC5-DE75-C6F0255D5C99}"/>
              </a:ext>
            </a:extLst>
          </p:cNvPr>
          <p:cNvSpPr/>
          <p:nvPr/>
        </p:nvSpPr>
        <p:spPr>
          <a:xfrm>
            <a:off x="1237127" y="5745549"/>
            <a:ext cx="2698375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876EAB-073E-6C0C-4109-87154B4AE8F0}"/>
              </a:ext>
            </a:extLst>
          </p:cNvPr>
          <p:cNvSpPr/>
          <p:nvPr/>
        </p:nvSpPr>
        <p:spPr>
          <a:xfrm>
            <a:off x="5939123" y="5216630"/>
            <a:ext cx="1169895" cy="797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Geodesy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FC3E0B4-4FBF-9789-21D3-6448F418E1F6}"/>
              </a:ext>
            </a:extLst>
          </p:cNvPr>
          <p:cNvSpPr txBox="1"/>
          <p:nvPr/>
        </p:nvSpPr>
        <p:spPr>
          <a:xfrm>
            <a:off x="295835" y="4553241"/>
            <a:ext cx="27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Location relative to Earth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thematic characteristics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B406AC-EC89-3C48-50B8-C33B1DE27673}"/>
              </a:ext>
            </a:extLst>
          </p:cNvPr>
          <p:cNvSpPr/>
          <p:nvPr/>
        </p:nvSpPr>
        <p:spPr>
          <a:xfrm>
            <a:off x="1900518" y="5244397"/>
            <a:ext cx="1878103" cy="7978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Photogrammetry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160582-75B2-298E-A13C-84698B3E1CA4}"/>
              </a:ext>
            </a:extLst>
          </p:cNvPr>
          <p:cNvSpPr/>
          <p:nvPr/>
        </p:nvSpPr>
        <p:spPr>
          <a:xfrm>
            <a:off x="4701993" y="5216630"/>
            <a:ext cx="1169895" cy="7978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E49030D7-A04A-4D17-0EBF-F6569816BE49}"/>
              </a:ext>
            </a:extLst>
          </p:cNvPr>
          <p:cNvSpPr/>
          <p:nvPr/>
        </p:nvSpPr>
        <p:spPr>
          <a:xfrm>
            <a:off x="8982074" y="4105275"/>
            <a:ext cx="2170023" cy="1405215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à coins arrondis 3">
            <a:extLst>
              <a:ext uri="{FF2B5EF4-FFF2-40B4-BE49-F238E27FC236}">
                <a16:creationId xmlns:a16="http://schemas.microsoft.com/office/drawing/2014/main" id="{75E78415-7257-94F9-9710-BDD5243BBEB8}"/>
              </a:ext>
            </a:extLst>
          </p:cNvPr>
          <p:cNvSpPr/>
          <p:nvPr/>
        </p:nvSpPr>
        <p:spPr>
          <a:xfrm>
            <a:off x="979714" y="1583181"/>
            <a:ext cx="11116492" cy="242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Space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pool, access, process, use and share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 data (X, Y, Z, 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èche vers le bas 1">
            <a:extLst>
              <a:ext uri="{FF2B5EF4-FFF2-40B4-BE49-F238E27FC236}">
                <a16:creationId xmlns:a16="http://schemas.microsoft.com/office/drawing/2014/main" id="{A53707F4-8AA7-D8F7-5F79-53D7665B05D6}"/>
              </a:ext>
            </a:extLst>
          </p:cNvPr>
          <p:cNvSpPr/>
          <p:nvPr/>
        </p:nvSpPr>
        <p:spPr>
          <a:xfrm flipV="1">
            <a:off x="3163871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F772190E-42F0-48B5-770A-66B71F1AC4B4}"/>
              </a:ext>
            </a:extLst>
          </p:cNvPr>
          <p:cNvSpPr/>
          <p:nvPr/>
        </p:nvSpPr>
        <p:spPr>
          <a:xfrm flipV="1">
            <a:off x="7694567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èche vers le bas 34">
            <a:extLst>
              <a:ext uri="{FF2B5EF4-FFF2-40B4-BE49-F238E27FC236}">
                <a16:creationId xmlns:a16="http://schemas.microsoft.com/office/drawing/2014/main" id="{2C77C83C-109B-B61B-AC5F-2D389B55A298}"/>
              </a:ext>
            </a:extLst>
          </p:cNvPr>
          <p:cNvSpPr/>
          <p:nvPr/>
        </p:nvSpPr>
        <p:spPr>
          <a:xfrm flipV="1">
            <a:off x="9236764" y="3718579"/>
            <a:ext cx="754987" cy="94821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èche vers le bas 35">
            <a:extLst>
              <a:ext uri="{FF2B5EF4-FFF2-40B4-BE49-F238E27FC236}">
                <a16:creationId xmlns:a16="http://schemas.microsoft.com/office/drawing/2014/main" id="{DDF7C201-8235-B6B5-6B38-F6FFEA266561}"/>
              </a:ext>
            </a:extLst>
          </p:cNvPr>
          <p:cNvSpPr/>
          <p:nvPr/>
        </p:nvSpPr>
        <p:spPr>
          <a:xfrm flipV="1">
            <a:off x="10779516" y="3718579"/>
            <a:ext cx="754987" cy="169527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B7FBF95-8135-5C1D-4CFC-56C53BBF6F4E}"/>
              </a:ext>
            </a:extLst>
          </p:cNvPr>
          <p:cNvGrpSpPr/>
          <p:nvPr/>
        </p:nvGrpSpPr>
        <p:grpSpPr>
          <a:xfrm>
            <a:off x="9111641" y="2572193"/>
            <a:ext cx="2546653" cy="1137924"/>
            <a:chOff x="8776871" y="3959572"/>
            <a:chExt cx="2546653" cy="11379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C843712-ACD4-2645-643A-1BF725D0BFF0}"/>
                </a:ext>
              </a:extLst>
            </p:cNvPr>
            <p:cNvSpPr/>
            <p:nvPr/>
          </p:nvSpPr>
          <p:spPr>
            <a:xfrm>
              <a:off x="8776871" y="3959572"/>
              <a:ext cx="2546653" cy="6178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Copernicus</a:t>
              </a:r>
              <a:b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Space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Ecosystem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D0C2CD3-A9E9-78FE-FEF1-2C43DCA587BB}"/>
                </a:ext>
              </a:extLst>
            </p:cNvPr>
            <p:cNvSpPr txBox="1"/>
            <p:nvPr/>
          </p:nvSpPr>
          <p:spPr>
            <a:xfrm>
              <a:off x="8850988" y="4574276"/>
              <a:ext cx="2398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CSC  Data Access Service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(ESA ITT 1-11056)</a:t>
              </a:r>
            </a:p>
          </p:txBody>
        </p:sp>
      </p:grpSp>
      <p:sp>
        <p:nvSpPr>
          <p:cNvPr id="41" name="Trapèze 40">
            <a:extLst>
              <a:ext uri="{FF2B5EF4-FFF2-40B4-BE49-F238E27FC236}">
                <a16:creationId xmlns:a16="http://schemas.microsoft.com/office/drawing/2014/main" id="{0A9F5FA0-2A24-FBF4-E8F8-77FCCA7F774F}"/>
              </a:ext>
            </a:extLst>
          </p:cNvPr>
          <p:cNvSpPr/>
          <p:nvPr/>
        </p:nvSpPr>
        <p:spPr>
          <a:xfrm>
            <a:off x="8225469" y="1705795"/>
            <a:ext cx="1919533" cy="786110"/>
          </a:xfrm>
          <a:prstGeom prst="trapezoid">
            <a:avLst>
              <a:gd name="adj" fmla="val 96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 Earth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42" name="Image 41" descr="Une image contenant logo, illustration, conception, imprimer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670A5DEA-D561-5AFD-03AF-B66675FB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595" y="1664909"/>
            <a:ext cx="1405215" cy="1405215"/>
          </a:xfrm>
          <a:prstGeom prst="rect">
            <a:avLst/>
          </a:prstGeom>
        </p:spPr>
      </p:pic>
      <p:sp>
        <p:nvSpPr>
          <p:cNvPr id="37" name="Légende encadrée 2 36">
            <a:extLst>
              <a:ext uri="{FF2B5EF4-FFF2-40B4-BE49-F238E27FC236}">
                <a16:creationId xmlns:a16="http://schemas.microsoft.com/office/drawing/2014/main" id="{17A2B5A6-CFDF-8297-3365-14ABB1C2975E}"/>
              </a:ext>
            </a:extLst>
          </p:cNvPr>
          <p:cNvSpPr/>
          <p:nvPr/>
        </p:nvSpPr>
        <p:spPr>
          <a:xfrm>
            <a:off x="64203" y="2376573"/>
            <a:ext cx="3380620" cy="1039551"/>
          </a:xfrm>
          <a:prstGeom prst="borderCallout2">
            <a:avLst>
              <a:gd name="adj1" fmla="val 107585"/>
              <a:gd name="adj2" fmla="val 52104"/>
              <a:gd name="adj3" fmla="val 136192"/>
              <a:gd name="adj4" fmla="val 72113"/>
              <a:gd name="adj5" fmla="val 135584"/>
              <a:gd name="adj6" fmla="val 8783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Data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AI and Open Data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DIGITAL-2022-CLOUD-AI-02-OPEN-AI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20M€</a:t>
            </a:r>
          </a:p>
        </p:txBody>
      </p:sp>
      <p:sp>
        <p:nvSpPr>
          <p:cNvPr id="4" name="Rectangle avec coins rognés du même côté 46">
            <a:extLst>
              <a:ext uri="{FF2B5EF4-FFF2-40B4-BE49-F238E27FC236}">
                <a16:creationId xmlns:a16="http://schemas.microsoft.com/office/drawing/2014/main" id="{7387814C-44BD-0175-D7CD-B3213C092A2F}"/>
              </a:ext>
            </a:extLst>
          </p:cNvPr>
          <p:cNvSpPr/>
          <p:nvPr/>
        </p:nvSpPr>
        <p:spPr>
          <a:xfrm>
            <a:off x="660884" y="545110"/>
            <a:ext cx="9663953" cy="703092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Connector</a:t>
            </a:r>
            <a:r>
              <a:rPr lang="fr-FR" dirty="0"/>
              <a:t> / Agent </a:t>
            </a:r>
            <a:r>
              <a:rPr lang="fr-FR" dirty="0" err="1"/>
              <a:t>bringing</a:t>
            </a:r>
            <a:r>
              <a:rPr lang="fr-FR" dirty="0"/>
              <a:t> </a:t>
            </a:r>
            <a:r>
              <a:rPr lang="fr-FR" dirty="0" err="1"/>
              <a:t>interoperability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Data </a:t>
            </a:r>
            <a:r>
              <a:rPr lang="fr-FR" dirty="0" err="1"/>
              <a:t>Spaces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 err="1"/>
              <a:t>Simpl</a:t>
            </a:r>
            <a:r>
              <a:rPr lang="fr-FR" dirty="0"/>
              <a:t>, </a:t>
            </a:r>
            <a:r>
              <a:rPr lang="en-US" dirty="0"/>
              <a:t>FIWARE NGSI API, Eclipse Dataspace Connector, etc…</a:t>
            </a:r>
          </a:p>
        </p:txBody>
      </p:sp>
      <p:sp>
        <p:nvSpPr>
          <p:cNvPr id="12" name="Double flèche verticale 24">
            <a:extLst>
              <a:ext uri="{FF2B5EF4-FFF2-40B4-BE49-F238E27FC236}">
                <a16:creationId xmlns:a16="http://schemas.microsoft.com/office/drawing/2014/main" id="{1C8CFD6C-4396-6CD9-EE1C-338D4863F1BB}"/>
              </a:ext>
            </a:extLst>
          </p:cNvPr>
          <p:cNvSpPr/>
          <p:nvPr/>
        </p:nvSpPr>
        <p:spPr>
          <a:xfrm>
            <a:off x="1443990" y="664653"/>
            <a:ext cx="584564" cy="1293223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0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65A0D-B8BF-ED29-96EA-8B8E94226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:a16="http://schemas.microsoft.com/office/drawing/2014/main" id="{AF5F924A-6F66-8EA1-3518-BC6B128D2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771" y="26116"/>
            <a:ext cx="4136065" cy="146243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2F612900-5395-CAB2-EA32-01E37FBBA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8130" y="2948248"/>
            <a:ext cx="2423961" cy="1485530"/>
          </a:xfrm>
          <a:prstGeom prst="rect">
            <a:avLst/>
          </a:prstGeom>
        </p:spPr>
      </p:pic>
      <p:sp>
        <p:nvSpPr>
          <p:cNvPr id="12" name="Rectangle avec coins arrondis en diagonale 11">
            <a:extLst>
              <a:ext uri="{FF2B5EF4-FFF2-40B4-BE49-F238E27FC236}">
                <a16:creationId xmlns:a16="http://schemas.microsoft.com/office/drawing/2014/main" id="{EA0519C9-CCF6-4777-1478-B75A6523FA0B}"/>
              </a:ext>
            </a:extLst>
          </p:cNvPr>
          <p:cNvSpPr/>
          <p:nvPr/>
        </p:nvSpPr>
        <p:spPr>
          <a:xfrm>
            <a:off x="184397" y="1485206"/>
            <a:ext cx="10371909" cy="2495006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Common European Data </a:t>
            </a:r>
            <a:r>
              <a:rPr lang="fr-FR" dirty="0" err="1"/>
              <a:t>Spaces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011709A-D312-E0D1-A2B7-6D5686D33842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16" y="2010987"/>
            <a:ext cx="9188069" cy="18745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F1668A-DF98-58BD-2015-5A443BAA9163}"/>
              </a:ext>
            </a:extLst>
          </p:cNvPr>
          <p:cNvSpPr/>
          <p:nvPr/>
        </p:nvSpPr>
        <p:spPr>
          <a:xfrm>
            <a:off x="242048" y="4658843"/>
            <a:ext cx="9241718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geospatial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9C97F-5B69-5B97-BE68-801981BF76F1}"/>
              </a:ext>
            </a:extLst>
          </p:cNvPr>
          <p:cNvSpPr/>
          <p:nvPr/>
        </p:nvSpPr>
        <p:spPr>
          <a:xfrm>
            <a:off x="6562164" y="5806326"/>
            <a:ext cx="5558117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9F700-1844-A1E0-B3D8-179D19C92535}"/>
              </a:ext>
            </a:extLst>
          </p:cNvPr>
          <p:cNvSpPr/>
          <p:nvPr/>
        </p:nvSpPr>
        <p:spPr>
          <a:xfrm>
            <a:off x="8305805" y="5277407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SatNav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988CE-781F-E0C5-DF18-5D270C91D7A7}"/>
              </a:ext>
            </a:extLst>
          </p:cNvPr>
          <p:cNvSpPr/>
          <p:nvPr/>
        </p:nvSpPr>
        <p:spPr>
          <a:xfrm>
            <a:off x="7160564" y="5277407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A1D0A7-BE5F-8538-09A3-4539EB8EA4E9}"/>
              </a:ext>
            </a:extLst>
          </p:cNvPr>
          <p:cNvSpPr/>
          <p:nvPr/>
        </p:nvSpPr>
        <p:spPr>
          <a:xfrm>
            <a:off x="10502152" y="5305173"/>
            <a:ext cx="1093694" cy="797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SatCom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FB96-279C-D993-6094-C9E624DB43A5}"/>
              </a:ext>
            </a:extLst>
          </p:cNvPr>
          <p:cNvSpPr/>
          <p:nvPr/>
        </p:nvSpPr>
        <p:spPr>
          <a:xfrm>
            <a:off x="4002738" y="5806326"/>
            <a:ext cx="2492191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AA090-08C1-0049-3E5F-E2D60128E73F}"/>
              </a:ext>
            </a:extLst>
          </p:cNvPr>
          <p:cNvSpPr/>
          <p:nvPr/>
        </p:nvSpPr>
        <p:spPr>
          <a:xfrm>
            <a:off x="1237127" y="5806326"/>
            <a:ext cx="2698375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0B5A99-C9BA-33D8-B251-27D2EA0B6801}"/>
              </a:ext>
            </a:extLst>
          </p:cNvPr>
          <p:cNvSpPr/>
          <p:nvPr/>
        </p:nvSpPr>
        <p:spPr>
          <a:xfrm>
            <a:off x="5939123" y="5277407"/>
            <a:ext cx="1169895" cy="797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Geodesy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6CF046-A9C5-F7BF-176E-0B9E68413C2E}"/>
              </a:ext>
            </a:extLst>
          </p:cNvPr>
          <p:cNvSpPr txBox="1"/>
          <p:nvPr/>
        </p:nvSpPr>
        <p:spPr>
          <a:xfrm>
            <a:off x="295835" y="4614018"/>
            <a:ext cx="27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Location relative to Earth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thematic characteristics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FF8B3E-AA49-0CE4-ED6A-80098B857BF9}"/>
              </a:ext>
            </a:extLst>
          </p:cNvPr>
          <p:cNvSpPr/>
          <p:nvPr/>
        </p:nvSpPr>
        <p:spPr>
          <a:xfrm>
            <a:off x="1900518" y="5305174"/>
            <a:ext cx="1878103" cy="7978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Photogrammetry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421C85E6-49CB-1D1A-319C-FB311DAE7905}"/>
              </a:ext>
            </a:extLst>
          </p:cNvPr>
          <p:cNvSpPr/>
          <p:nvPr/>
        </p:nvSpPr>
        <p:spPr>
          <a:xfrm>
            <a:off x="8982074" y="4105275"/>
            <a:ext cx="2170023" cy="1405215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4FA56-1BED-6A9A-8B46-C24948C9C3DA}"/>
              </a:ext>
            </a:extLst>
          </p:cNvPr>
          <p:cNvSpPr/>
          <p:nvPr/>
        </p:nvSpPr>
        <p:spPr>
          <a:xfrm>
            <a:off x="4701993" y="5277407"/>
            <a:ext cx="1169895" cy="7978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6F0814-41B4-2284-4EC6-EB6D3435A2AD}"/>
              </a:ext>
            </a:extLst>
          </p:cNvPr>
          <p:cNvSpPr/>
          <p:nvPr/>
        </p:nvSpPr>
        <p:spPr>
          <a:xfrm>
            <a:off x="10511677" y="4181475"/>
            <a:ext cx="546848" cy="32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avec coins rognés du même côté 46">
            <a:extLst>
              <a:ext uri="{FF2B5EF4-FFF2-40B4-BE49-F238E27FC236}">
                <a16:creationId xmlns:a16="http://schemas.microsoft.com/office/drawing/2014/main" id="{720E57C2-D308-06F7-D5EF-A5E2795EED9A}"/>
              </a:ext>
            </a:extLst>
          </p:cNvPr>
          <p:cNvSpPr/>
          <p:nvPr/>
        </p:nvSpPr>
        <p:spPr>
          <a:xfrm>
            <a:off x="527738" y="3799553"/>
            <a:ext cx="9663953" cy="703092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Connector</a:t>
            </a:r>
            <a:r>
              <a:rPr lang="fr-FR" dirty="0"/>
              <a:t> / Agent </a:t>
            </a:r>
            <a:r>
              <a:rPr lang="fr-FR" dirty="0" err="1"/>
              <a:t>bringing</a:t>
            </a:r>
            <a:r>
              <a:rPr lang="fr-FR" dirty="0"/>
              <a:t> </a:t>
            </a:r>
            <a:r>
              <a:rPr lang="fr-FR" dirty="0" err="1"/>
              <a:t>interoperability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Data </a:t>
            </a:r>
            <a:r>
              <a:rPr lang="fr-FR" dirty="0" err="1"/>
              <a:t>Spaces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 err="1"/>
              <a:t>Simpl</a:t>
            </a:r>
            <a:r>
              <a:rPr lang="fr-FR" dirty="0"/>
              <a:t>, </a:t>
            </a:r>
            <a:r>
              <a:rPr lang="en-US" dirty="0"/>
              <a:t>FIWARE NGSI API, Eclipse Dataspace Connector, etc…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D59084-11ED-4AEA-96CC-029C22A51457}"/>
              </a:ext>
            </a:extLst>
          </p:cNvPr>
          <p:cNvSpPr txBox="1"/>
          <p:nvPr/>
        </p:nvSpPr>
        <p:spPr>
          <a:xfrm>
            <a:off x="832905" y="3837803"/>
            <a:ext cx="142186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Location </a:t>
            </a:r>
            <a:br>
              <a:rPr lang="fr-FR" dirty="0"/>
            </a:br>
            <a:r>
              <a:rPr lang="fr-FR" dirty="0"/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163823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540648" y="1129550"/>
            <a:ext cx="5629836" cy="516367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2164" y="2486831"/>
            <a:ext cx="2921602" cy="3474698"/>
          </a:xfrm>
          <a:prstGeom prst="rect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048" y="3334868"/>
            <a:ext cx="9241718" cy="8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geospatial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georeferenced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2164" y="4482351"/>
            <a:ext cx="5558117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5805" y="3953432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SatNav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0564" y="3953432"/>
            <a:ext cx="1093694" cy="797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02152" y="3981198"/>
            <a:ext cx="1093694" cy="797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SatCom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2738" y="4482351"/>
            <a:ext cx="2492191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7127" y="4482351"/>
            <a:ext cx="2698375" cy="101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aerial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9123" y="3953432"/>
            <a:ext cx="1169895" cy="7978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Geodesy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5835" y="3290043"/>
            <a:ext cx="270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Location relative to Earth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thematic characteristics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0518" y="3981199"/>
            <a:ext cx="1878103" cy="7978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Photogrammetry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01993" y="3953432"/>
            <a:ext cx="1169895" cy="7978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1" y="2486831"/>
            <a:ext cx="9344811" cy="3474697"/>
          </a:xfrm>
          <a:prstGeom prst="rect">
            <a:avLst/>
          </a:prstGeom>
          <a:noFill/>
          <a:ln w="508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Geoinformation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D77AA29E-77FD-FBBB-FC3D-6C0E0D55B620}"/>
              </a:ext>
            </a:extLst>
          </p:cNvPr>
          <p:cNvSpPr/>
          <p:nvPr/>
        </p:nvSpPr>
        <p:spPr>
          <a:xfrm>
            <a:off x="8982074" y="2794947"/>
            <a:ext cx="2170023" cy="1405215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i.e. 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00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22"/>
            <a:ext cx="12191999" cy="679375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9642" y="1145063"/>
            <a:ext cx="9188069" cy="1874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0628" y="4626591"/>
            <a:ext cx="5159844" cy="20881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37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High-Value </a:t>
            </a:r>
            <a:r>
              <a:rPr lang="fr-FR" dirty="0" err="1"/>
              <a:t>Datasets</a:t>
            </a:r>
            <a:r>
              <a:rPr lang="fr-FR" dirty="0"/>
              <a:t> (HVD)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According to the Directive on open data and the re-use of public sector information (PSI),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‘high-value’ means data with the potential to:</a:t>
            </a:r>
          </a:p>
          <a:p>
            <a:r>
              <a:rPr lang="en-US" dirty="0"/>
              <a:t>generate significant socio-economic or environmental benefits and innovative services;</a:t>
            </a:r>
          </a:p>
          <a:p>
            <a:r>
              <a:rPr lang="en-US" dirty="0"/>
              <a:t>benefit a high number of users, in particular small to medium sized enterprises (SMEs);</a:t>
            </a:r>
          </a:p>
          <a:p>
            <a:r>
              <a:rPr lang="en-US" dirty="0"/>
              <a:t>assist in generating revenues; and</a:t>
            </a:r>
          </a:p>
          <a:p>
            <a:r>
              <a:rPr lang="en-US" dirty="0"/>
              <a:t>be combined with other datasets.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Six thematic categories of high-value datasets are identified in the Directive:</a:t>
            </a:r>
          </a:p>
          <a:p>
            <a:r>
              <a:rPr lang="en-US" sz="2900" b="1" dirty="0">
                <a:solidFill>
                  <a:srgbClr val="FF0000"/>
                </a:solidFill>
              </a:rPr>
              <a:t>Geospatial</a:t>
            </a:r>
          </a:p>
          <a:p>
            <a:r>
              <a:rPr lang="en-US" b="1" dirty="0">
                <a:solidFill>
                  <a:srgbClr val="FF0000"/>
                </a:solidFill>
              </a:rPr>
              <a:t>Earth observation and environment</a:t>
            </a:r>
          </a:p>
          <a:p>
            <a:r>
              <a:rPr lang="en-US" sz="2900" b="1" dirty="0">
                <a:solidFill>
                  <a:srgbClr val="FF0000"/>
                </a:solidFill>
              </a:rPr>
              <a:t>Meteorological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Companies and company ownership</a:t>
            </a:r>
          </a:p>
          <a:p>
            <a:r>
              <a:rPr lang="en-US" b="1" dirty="0">
                <a:solidFill>
                  <a:srgbClr val="FF0000"/>
                </a:solidFill>
              </a:rPr>
              <a:t>Mobility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hlinkClick r:id="rId2"/>
          </p:cNvPr>
          <p:cNvSpPr txBox="1"/>
          <p:nvPr/>
        </p:nvSpPr>
        <p:spPr>
          <a:xfrm>
            <a:off x="2166304" y="117836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https://eurogeographics.org/news/high-value-datasets/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40" b="18884"/>
          <a:stretch/>
        </p:blipFill>
        <p:spPr>
          <a:xfrm>
            <a:off x="4727575" y="4831307"/>
            <a:ext cx="7396193" cy="15285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5531" y="6523629"/>
            <a:ext cx="92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https://eur-lex.europa.eu/legal-content/EN/TXT/?qid=1561563110433&amp;uri=CELEX:32019L1024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4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40C3527-35A8-BDDB-FD4B-2953CF88E25B}"/>
              </a:ext>
            </a:extLst>
          </p:cNvPr>
          <p:cNvSpPr txBox="1"/>
          <p:nvPr/>
        </p:nvSpPr>
        <p:spPr>
          <a:xfrm>
            <a:off x="157383" y="1043731"/>
            <a:ext cx="1187723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4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funded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EC DG CNECT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DEP call Public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 Data for AI and Open Data Platform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(Budget: 20M€ - TOPIC ID: DIGITAL-2022-CLOUD-AI-02-OPEN-AI)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https://ec.europa.eu/info/funding-tenders/opportunities/portal/screen/opportunities/topic-details/digital-2022-cloud-ai-02-open-ai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BeOpen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Open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framework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boosting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EU High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ValueDatasets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Public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Acronym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BeOpen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Project ID: 101100807) https://beopen-dep.eu/about/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Coordinator:  Engineering Ingegneria Informatica S.p.A.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https://www.eng.it/en/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Antonio Salvatore Filograna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MAREGRAPH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towards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interoperable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MARinE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knowledge GRAPH 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Acronym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MAREGRAPH – Project ID: 101100771)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Flanders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Marine Institute (VLIZ –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Belgium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https://www.vliz.be/en/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Europe 2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Acronym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OME2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Project ID: 101100625)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EuroGeographics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https://eurogeographics.org/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Victoria Persson, Project Manager – Data Access and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https://eurogeographics.org/news/project-launched-to-prototype-large-scale-high-value-pan-european-datasets/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Provision of Open Access to Public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and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Federated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Infrastructure for the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Information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Services 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Acronym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RODEO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Project ID: 101100651)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Coordinator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Finnish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Institute (FMI –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Finland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https://en.ilmatieteenlaitos.fi/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Étoile : 8 branches 1">
            <a:extLst>
              <a:ext uri="{FF2B5EF4-FFF2-40B4-BE49-F238E27FC236}">
                <a16:creationId xmlns:a16="http://schemas.microsoft.com/office/drawing/2014/main" id="{7810D76B-D010-F9C4-8681-8E5C7D6CAFAA}"/>
              </a:ext>
            </a:extLst>
          </p:cNvPr>
          <p:cNvSpPr/>
          <p:nvPr/>
        </p:nvSpPr>
        <p:spPr>
          <a:xfrm>
            <a:off x="10508381" y="94268"/>
            <a:ext cx="1683619" cy="1659118"/>
          </a:xfrm>
          <a:prstGeom prst="star8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20M€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>
                <a:solidFill>
                  <a:prstClr val="white"/>
                </a:solidFill>
                <a:latin typeface="Calibri" panose="020F0502020204030204"/>
              </a:rPr>
              <a:t>from</a:t>
            </a:r>
            <a:endParaRPr lang="fr-FR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 DG CNECT </a:t>
            </a:r>
          </a:p>
        </p:txBody>
      </p:sp>
    </p:spTree>
    <p:extLst>
      <p:ext uri="{BB962C8B-B14F-4D97-AF65-F5344CB8AC3E}">
        <p14:creationId xmlns:p14="http://schemas.microsoft.com/office/powerpoint/2010/main" val="366979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160E09B5-024B-6F77-EB5C-50BC9BA6CB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35" y="212281"/>
            <a:ext cx="5169528" cy="4613023"/>
          </a:xfrm>
          <a:prstGeom prst="rect">
            <a:avLst/>
          </a:prstGeom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23DAD5C8-E1EF-E83A-704C-40132A29F92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5237" y="3675707"/>
            <a:ext cx="9406228" cy="3096285"/>
          </a:xfrm>
          <a:prstGeom prst="rect">
            <a:avLst/>
          </a:prstGeom>
        </p:spPr>
      </p:pic>
      <p:pic>
        <p:nvPicPr>
          <p:cNvPr id="4" name="Image 3">
            <a:hlinkClick r:id="rId6"/>
            <a:extLst>
              <a:ext uri="{FF2B5EF4-FFF2-40B4-BE49-F238E27FC236}">
                <a16:creationId xmlns:a16="http://schemas.microsoft.com/office/drawing/2014/main" id="{A8714AAA-ECA6-A4FD-450F-BBD2A89DC09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538" y="0"/>
            <a:ext cx="6328462" cy="35620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C9F79CE-4C38-0865-A982-710936CB1D52}"/>
              </a:ext>
            </a:extLst>
          </p:cNvPr>
          <p:cNvSpPr txBox="1"/>
          <p:nvPr/>
        </p:nvSpPr>
        <p:spPr>
          <a:xfrm>
            <a:off x="-59532" y="5903893"/>
            <a:ext cx="275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FF0000"/>
                </a:solidFill>
                <a:hlinkClick r:id="rId8"/>
              </a:rPr>
              <a:t>https://eur-lex.europa.eu/EN/legal-content/summary/the-eu-s-infrastructure-for-spatial-information-inspire.html</a:t>
            </a:r>
            <a:r>
              <a:rPr lang="fr-FR" sz="14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90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0D3AF-838E-8E20-686C-63FBC3A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Copernicus Data Space </a:t>
            </a:r>
            <a:r>
              <a:rPr lang="fr-FR" dirty="0" err="1"/>
              <a:t>Ecosystem</a:t>
            </a:r>
            <a:r>
              <a:rPr lang="fr-FR" dirty="0"/>
              <a:t> (CDSE)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73365-4F06-E38A-52CB-A45AC1CC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0AEFE38-A13A-33AC-3B28-EEC594C75CEA}"/>
              </a:ext>
            </a:extLst>
          </p:cNvPr>
          <p:cNvGrpSpPr/>
          <p:nvPr/>
        </p:nvGrpSpPr>
        <p:grpSpPr>
          <a:xfrm>
            <a:off x="166539" y="1582278"/>
            <a:ext cx="11858921" cy="5137745"/>
            <a:chOff x="5476972" y="2507529"/>
            <a:chExt cx="6636471" cy="287517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EC082F8-7145-4E75-1AF6-5C5FCA9A9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6972" y="3167406"/>
              <a:ext cx="6636471" cy="22153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79F3693-8514-769D-572A-176274BC8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6972" y="2507529"/>
              <a:ext cx="6636471" cy="641027"/>
            </a:xfrm>
            <a:prstGeom prst="rect">
              <a:avLst/>
            </a:prstGeom>
          </p:spPr>
        </p:pic>
      </p:grpSp>
      <p:sp>
        <p:nvSpPr>
          <p:cNvPr id="9" name="Étoile : 8 branches 8">
            <a:extLst>
              <a:ext uri="{FF2B5EF4-FFF2-40B4-BE49-F238E27FC236}">
                <a16:creationId xmlns:a16="http://schemas.microsoft.com/office/drawing/2014/main" id="{6BDBDE69-9E51-728E-A4A2-8C91C387AC77}"/>
              </a:ext>
            </a:extLst>
          </p:cNvPr>
          <p:cNvSpPr/>
          <p:nvPr/>
        </p:nvSpPr>
        <p:spPr>
          <a:xfrm>
            <a:off x="10341841" y="365125"/>
            <a:ext cx="1683619" cy="1659118"/>
          </a:xfrm>
          <a:prstGeom prst="star8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150M€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>
                <a:solidFill>
                  <a:prstClr val="white"/>
                </a:solidFill>
                <a:latin typeface="Calibri" panose="020F0502020204030204"/>
              </a:rPr>
              <a:t>from</a:t>
            </a:r>
            <a:endParaRPr lang="fr-FR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 DG DEFIS</a:t>
            </a:r>
          </a:p>
        </p:txBody>
      </p:sp>
    </p:spTree>
    <p:extLst>
      <p:ext uri="{BB962C8B-B14F-4D97-AF65-F5344CB8AC3E}">
        <p14:creationId xmlns:p14="http://schemas.microsoft.com/office/powerpoint/2010/main" val="88083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6F55FDB4-144F-CE51-3DAE-133EB7720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13" y="77089"/>
            <a:ext cx="10544175" cy="6703823"/>
          </a:xfrm>
          <a:prstGeom prst="rect">
            <a:avLst/>
          </a:prstGeom>
        </p:spPr>
      </p:pic>
      <p:sp>
        <p:nvSpPr>
          <p:cNvPr id="2" name="Étoile : 8 branches 1">
            <a:extLst>
              <a:ext uri="{FF2B5EF4-FFF2-40B4-BE49-F238E27FC236}">
                <a16:creationId xmlns:a16="http://schemas.microsoft.com/office/drawing/2014/main" id="{34B6746D-3A8C-6327-2D75-8C02C9DC5D30}"/>
              </a:ext>
            </a:extLst>
          </p:cNvPr>
          <p:cNvSpPr/>
          <p:nvPr/>
        </p:nvSpPr>
        <p:spPr>
          <a:xfrm>
            <a:off x="154608" y="1131216"/>
            <a:ext cx="1683619" cy="1659118"/>
          </a:xfrm>
          <a:prstGeom prst="star8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240M€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>
                <a:solidFill>
                  <a:prstClr val="white"/>
                </a:solidFill>
                <a:latin typeface="Calibri" panose="020F0502020204030204"/>
              </a:rPr>
              <a:t>from</a:t>
            </a:r>
            <a:endParaRPr lang="fr-FR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 DG CNECT </a:t>
            </a:r>
          </a:p>
        </p:txBody>
      </p:sp>
    </p:spTree>
    <p:extLst>
      <p:ext uri="{BB962C8B-B14F-4D97-AF65-F5344CB8AC3E}">
        <p14:creationId xmlns:p14="http://schemas.microsoft.com/office/powerpoint/2010/main" val="379869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734CF-C2BF-8DE7-DA13-953A73F7C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avec coins arrondis en diagonale 11">
            <a:extLst>
              <a:ext uri="{FF2B5EF4-FFF2-40B4-BE49-F238E27FC236}">
                <a16:creationId xmlns:a16="http://schemas.microsoft.com/office/drawing/2014/main" id="{C8C630C6-97C3-3A41-AE3A-21074C220D2D}"/>
              </a:ext>
            </a:extLst>
          </p:cNvPr>
          <p:cNvSpPr/>
          <p:nvPr/>
        </p:nvSpPr>
        <p:spPr>
          <a:xfrm>
            <a:off x="1162594" y="39186"/>
            <a:ext cx="10371909" cy="2495006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Common European Data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83D8213-9BBE-FFB5-08BA-5CBFA74F515E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513" y="564967"/>
            <a:ext cx="9188069" cy="1874520"/>
          </a:xfrm>
          <a:prstGeom prst="rect">
            <a:avLst/>
          </a:prstGeom>
        </p:spPr>
      </p:pic>
      <p:sp>
        <p:nvSpPr>
          <p:cNvPr id="23" name="Trapèze 22"/>
          <p:cNvSpPr/>
          <p:nvPr/>
        </p:nvSpPr>
        <p:spPr>
          <a:xfrm>
            <a:off x="2871536" y="3041765"/>
            <a:ext cx="6744397" cy="2618601"/>
          </a:xfrm>
          <a:prstGeom prst="trapezoid">
            <a:avLst>
              <a:gd name="adj" fmla="val 96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 Earth (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" t="16648" r="6295" b="28461"/>
          <a:stretch/>
        </p:blipFill>
        <p:spPr>
          <a:xfrm>
            <a:off x="3404281" y="3550538"/>
            <a:ext cx="5678906" cy="1926473"/>
          </a:xfrm>
          <a:prstGeom prst="rect">
            <a:avLst/>
          </a:prstGeom>
        </p:spPr>
      </p:pic>
      <p:sp>
        <p:nvSpPr>
          <p:cNvPr id="32" name="Flèche vers le haut 31"/>
          <p:cNvSpPr/>
          <p:nvPr/>
        </p:nvSpPr>
        <p:spPr>
          <a:xfrm>
            <a:off x="6394787" y="1779763"/>
            <a:ext cx="739199" cy="1493884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Légende encadrée 2 32"/>
          <p:cNvSpPr/>
          <p:nvPr/>
        </p:nvSpPr>
        <p:spPr>
          <a:xfrm>
            <a:off x="8206197" y="2658372"/>
            <a:ext cx="3908115" cy="803202"/>
          </a:xfrm>
          <a:prstGeom prst="borderCallout2">
            <a:avLst>
              <a:gd name="adj1" fmla="val 39541"/>
              <a:gd name="adj2" fmla="val -1882"/>
              <a:gd name="adj3" fmla="val 40412"/>
              <a:gd name="adj4" fmla="val -20077"/>
              <a:gd name="adj5" fmla="val -8719"/>
              <a:gd name="adj6" fmla="val -3593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Mentionned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Munari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(CNECT.C.1)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26/01/2022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14th European Space Conference</a:t>
            </a:r>
          </a:p>
        </p:txBody>
      </p:sp>
    </p:spTree>
    <p:extLst>
      <p:ext uri="{BB962C8B-B14F-4D97-AF65-F5344CB8AC3E}">
        <p14:creationId xmlns:p14="http://schemas.microsoft.com/office/powerpoint/2010/main" val="21476175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8534</TotalTime>
  <Words>1285</Words>
  <Application>Microsoft Office PowerPoint</Application>
  <PresentationFormat>Grand écran</PresentationFormat>
  <Paragraphs>268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Thème Office</vt:lpstr>
      <vt:lpstr>1_Thème Office</vt:lpstr>
      <vt:lpstr>Simpl  and Georeferenced data (X, Y, Z, t) </vt:lpstr>
      <vt:lpstr>Présentation PowerPoint</vt:lpstr>
      <vt:lpstr>Présentation PowerPoint</vt:lpstr>
      <vt:lpstr>High-Value Datasets (HVD)</vt:lpstr>
      <vt:lpstr>Présentation PowerPoint</vt:lpstr>
      <vt:lpstr>Présentation PowerPoint</vt:lpstr>
      <vt:lpstr>Copernicus Data Space Ecosystem (CDSE)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Emmanuel</dc:creator>
  <cp:lastModifiedBy>Emmanuel</cp:lastModifiedBy>
  <cp:revision>10</cp:revision>
  <dcterms:created xsi:type="dcterms:W3CDTF">2024-12-14T11:32:55Z</dcterms:created>
  <dcterms:modified xsi:type="dcterms:W3CDTF">2024-12-20T09:58:15Z</dcterms:modified>
</cp:coreProperties>
</file>